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5"/>
  </p:notesMasterIdLst>
  <p:sldIdLst>
    <p:sldId id="256" r:id="rId5"/>
    <p:sldId id="259" r:id="rId6"/>
    <p:sldId id="264" r:id="rId7"/>
    <p:sldId id="266" r:id="rId8"/>
    <p:sldId id="268" r:id="rId9"/>
    <p:sldId id="269" r:id="rId10"/>
    <p:sldId id="271" r:id="rId11"/>
    <p:sldId id="272" r:id="rId12"/>
    <p:sldId id="295" r:id="rId13"/>
    <p:sldId id="277" r:id="rId14"/>
    <p:sldId id="278" r:id="rId15"/>
    <p:sldId id="280" r:id="rId16"/>
    <p:sldId id="281" r:id="rId17"/>
    <p:sldId id="283" r:id="rId18"/>
    <p:sldId id="284" r:id="rId19"/>
    <p:sldId id="288" r:id="rId20"/>
    <p:sldId id="286" r:id="rId21"/>
    <p:sldId id="290" r:id="rId22"/>
    <p:sldId id="292" r:id="rId23"/>
    <p:sldId id="294" r:id="rId24"/>
  </p:sldIdLst>
  <p:sldSz cx="13004800" cy="73152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3306" autoAdjust="0"/>
  </p:normalViewPr>
  <p:slideViewPr>
    <p:cSldViewPr snapToGrid="0">
      <p:cViewPr varScale="1">
        <p:scale>
          <a:sx n="50" d="100"/>
          <a:sy n="50" d="100"/>
        </p:scale>
        <p:origin x="12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hu-H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12</c:v>
                </c:pt>
                <c:pt idx="1">
                  <c:v>5</c:v>
                </c:pt>
                <c:pt idx="2">
                  <c:v>17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A0-4497-96DE-C4F0E8A16DBE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Недостаток</c:v>
                </c:pt>
              </c:strCache>
            </c:strRef>
          </c:tx>
          <c:spPr>
            <a:solidFill>
              <a:srgbClr val="00B3E4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7"/>
                <c:pt idx="0">
                  <c:v>Австрия</c:v>
                </c:pt>
                <c:pt idx="1">
                  <c:v>Франция</c:v>
                </c:pt>
                <c:pt idx="2">
                  <c:v>Германия</c:v>
                </c:pt>
                <c:pt idx="3">
                  <c:v>Голландия</c:v>
                </c:pt>
                <c:pt idx="4">
                  <c:v>Испания</c:v>
                </c:pt>
                <c:pt idx="5">
                  <c:v>Турция</c:v>
                </c:pt>
                <c:pt idx="6">
                  <c:v>Северная Европа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7"/>
                <c:pt idx="0">
                  <c:v>38</c:v>
                </c:pt>
                <c:pt idx="1">
                  <c:v>42</c:v>
                </c:pt>
                <c:pt idx="2">
                  <c:v>56</c:v>
                </c:pt>
                <c:pt idx="3">
                  <c:v>36</c:v>
                </c:pt>
                <c:pt idx="4">
                  <c:v>34</c:v>
                </c:pt>
                <c:pt idx="5">
                  <c:v>74</c:v>
                </c:pt>
                <c:pt idx="6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A0-4497-96DE-C4F0E8A16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554824"/>
        <c:axId val="473552864"/>
      </c:barChart>
      <c:catAx>
        <c:axId val="473554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en-US"/>
          </a:p>
        </c:txPr>
        <c:crossAx val="473552864"/>
        <c:crossesAt val="0"/>
        <c:auto val="1"/>
        <c:lblAlgn val="ctr"/>
        <c:lblOffset val="100"/>
        <c:noMultiLvlLbl val="1"/>
      </c:catAx>
      <c:valAx>
        <c:axId val="473552864"/>
        <c:scaling>
          <c:orientation val="minMax"/>
          <c:max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 strike="noStrike" spc="-1">
                <a:latin typeface="Arial"/>
              </a:defRPr>
            </a:pPr>
            <a:endParaRPr lang="en-US"/>
          </a:p>
        </c:txPr>
        <c:crossAx val="473554824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400" b="0" strike="noStrike" spc="-1">
                <a:latin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 b="0" strike="noStrike" spc="-1">
                <a:latin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88431457555844017"/>
          <c:y val="0.45135571343591818"/>
          <c:w val="0.10924578465574125"/>
          <c:h val="9.4437747623376769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000" b="0" strike="noStrike" spc="-1"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B7BB-CBD9-4AB2-A2D1-F6CE9B83B701}" type="datetimeFigureOut">
              <a:rPr lang="ru-RU" smtClean="0"/>
              <a:t>24.07.2019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AE016-5C2D-4AA4-9543-45FCF9AD2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64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US" dirty="0"/>
            </a:b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Club jól ismert tápanyagokat mutat be az új modern technológiával. </a:t>
            </a:r>
          </a:p>
          <a:p>
            <a:pPr rtl="0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liposzómális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adagolási technológia biztosítja a magas termékhatékonyságot, a könnyű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alkalmazha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tóságot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mellékhatások minimalizálása mellett.</a:t>
            </a:r>
          </a:p>
          <a:p>
            <a:pPr rtl="0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hatását az angol kutató,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Alec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Bengham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írta le először 1965-ben.</a:t>
            </a:r>
          </a:p>
          <a:p>
            <a:pPr rtl="0"/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Tanulmányozta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foszfolipidek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véralvadási folyamatokra gyakorolt ​​hatását, majd vizsgálatai kimutatták, hogy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foszfolipidek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képesek kettősrétegű részecskéket képezni. Szerkezetükben hasonlítanak a sejtmembránokra, és képesek különböző hatóanyagokat magukban tartani. Ez a technológia alkalmazta az orvostudományban, és ma a hatóanyagok biológiai hozzáférhetőségének növelésére használják.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044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hu-HU" dirty="0"/>
              <a:t>A D3-vitamin fontos szerepet játszik az emberi testben egész életünkben, a korai gyermekkortól kezdve.</a:t>
            </a:r>
          </a:p>
          <a:p>
            <a:pPr rtl="0"/>
            <a:r>
              <a:rPr lang="hu-HU" dirty="0"/>
              <a:t>A D-vitamint a bőr bizonyos szintjein 11.00 és 14.00 óra között természetesen szintetizálható ultra-ibolya sugárzás hatására, bizonyos körülmények között: szmog-mentes napokon, köd-mentes tiszta időben, napozókrémtől mentes bőrön, szellős, vékony ruházat viselésekor.</a:t>
            </a:r>
            <a:endParaRPr lang="ru-RU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84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D-vitamin az immun-, metabolikus-, kognitív- és reproduktív funkciókat támogatja a szervezetben:</a:t>
            </a:r>
          </a:p>
          <a:p>
            <a:pPr rtl="0"/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Aktiválja a vírusos és fertőző betegségek kialakulásának valószínűségét csökkentő védőfehérjék szintézisét.</a:t>
            </a:r>
          </a:p>
          <a:p>
            <a:pPr rtl="0"/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Javítja a memóriát, a finom-motoros készségeket, a látást, a hallást, a koordinációt és a reakció-sebességet.</a:t>
            </a:r>
          </a:p>
          <a:p>
            <a:pPr rtl="0"/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Azok, akik elég D-vitamint kapnak, könnyebben elviselik a stresszes helyzeteket: hideget, időeltolódást, éjszakai túlmunkát, vizsga-stresszt.</a:t>
            </a:r>
          </a:p>
          <a:p>
            <a:pPr rtl="0"/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Csökkenti az elhízás és a cukorbetegség kockázatát.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7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modern világban a lakosság 30-50% -</a:t>
            </a:r>
            <a:r>
              <a:rPr lang="hu-HU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ánál</a:t>
            </a: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lakóhelytől és társadalmi státustól függetlenül, - a vérben a D-vitamin elégtelen mennyisége mutatható ki.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Nehéz élelmiszerből elegendő D3-vitaminhoz hozzájutni.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Forrásai: tojássárgája, tőkehalmáj olaj, angolna, atlanti hering, lazac, vargánya, fehér gomba.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D3-vitamin nem található meg zöldségekben és gyümölcsökben, ezért minden egészséges embernek ajánlott, hogy ne csak télen, hanem a nyári hónapokban is rendszeresen vigyen be D3-vitamint.</a:t>
            </a:r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40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test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liposzómás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formájában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lévő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D3-vitamin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létfontosságú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hatóanyag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gyomornedveknek is ellen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álló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formában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98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hu-HU" dirty="0"/>
              <a:t>A </a:t>
            </a:r>
            <a:r>
              <a:rPr lang="hu-HU" dirty="0" err="1"/>
              <a:t>Curcumin</a:t>
            </a:r>
            <a:r>
              <a:rPr lang="hu-HU" dirty="0"/>
              <a:t> </a:t>
            </a:r>
            <a:r>
              <a:rPr lang="hu-HU" dirty="0" err="1"/>
              <a:t>Liposomal</a:t>
            </a:r>
            <a:r>
              <a:rPr lang="hu-HU" dirty="0"/>
              <a:t> egy új, biológiailag hasznos </a:t>
            </a:r>
            <a:r>
              <a:rPr lang="hu-HU" dirty="0" err="1"/>
              <a:t>kurkumin</a:t>
            </a:r>
            <a:r>
              <a:rPr lang="hu-HU" dirty="0"/>
              <a:t>-formula, amely rendkívül hatékony.</a:t>
            </a:r>
          </a:p>
          <a:p>
            <a:pPr rtl="0"/>
            <a:r>
              <a:rPr lang="hu-HU" dirty="0"/>
              <a:t>Az új termékben a kurkuma hatékony asszimilációjának problémáját az Aurea </a:t>
            </a:r>
            <a:r>
              <a:rPr lang="hu-HU" dirty="0" err="1"/>
              <a:t>Biolabs</a:t>
            </a:r>
            <a:r>
              <a:rPr lang="hu-HU" dirty="0"/>
              <a:t> cég PNS (</a:t>
            </a:r>
            <a:r>
              <a:rPr lang="hu-HU" dirty="0" err="1"/>
              <a:t>Polar</a:t>
            </a:r>
            <a:r>
              <a:rPr lang="hu-HU" dirty="0"/>
              <a:t>-Non-</a:t>
            </a:r>
            <a:r>
              <a:rPr lang="hu-HU" dirty="0" err="1"/>
              <a:t>Polar</a:t>
            </a:r>
            <a:r>
              <a:rPr lang="hu-HU" dirty="0"/>
              <a:t> </a:t>
            </a:r>
            <a:r>
              <a:rPr lang="hu-HU" dirty="0" err="1"/>
              <a:t>Sandwiching</a:t>
            </a:r>
            <a:r>
              <a:rPr lang="hu-HU" dirty="0"/>
              <a:t>) előrehaladott szabadalmaztatott technológiájának segítségével oldják meg. A vállalat több mint 40 éve specializálódott a funkcionális előnyökkel rendelkező táplálkozási készítmények fejlesztésére. Az Aurea </a:t>
            </a:r>
            <a:r>
              <a:rPr lang="hu-HU" dirty="0" err="1"/>
              <a:t>Biolabs</a:t>
            </a:r>
            <a:r>
              <a:rPr lang="hu-HU" dirty="0"/>
              <a:t> újjáépítette a kurkuma természetes, teljes értékű mátrixát - a </a:t>
            </a:r>
            <a:r>
              <a:rPr lang="hu-HU" dirty="0" err="1"/>
              <a:t>Cureit</a:t>
            </a:r>
            <a:r>
              <a:rPr lang="hu-HU" dirty="0"/>
              <a:t>-ot, amely 10-szer hatékonyabb a szokásos kivonatnál.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749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kurkuma Indiából származó fűszer, amelyet "keleti aranynak" neveznek nemcsak élénk színe, hanem sok egészséges tulajdonsága miatt is.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Ayurveda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az ókori indiai egészségügyi tudomány,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kurkumin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test tisztítására szolgál, javítja az emésztést, gyógyítja a sebeket, égési sérüléseket, és kedvezően hat köhögés ellen.</a:t>
            </a:r>
            <a:endParaRPr lang="ru-RU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93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modern tudományos kutatás számos új lehetőséget fedezett fel a kurkuma és fő hatóanyaga,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kurkumin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számára.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kurkuma a szív- és érrendszeri, idegrendszeri, izom-csontrendszeri rendszerek különböző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gyulladásos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folyamataiban, az immunrendszer erősítésére szolgál.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Ismeretes, hogy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kurkumin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javítja az epehólyag és a máj működését, szabályozza a koleszterinszintet és a vércukorszintet.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kurkumin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magas antioxidáns aktivitása gyengíti a szabad gyökök káros hatásait, lassítva a sejtek öregedési folyamatát.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253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5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dirty="0" err="1"/>
              <a:t>Cureit</a:t>
            </a:r>
            <a:r>
              <a:rPr lang="hu-HU" dirty="0"/>
              <a:t> nem csupán egy kurkuma gyökér kivonat, hanem </a:t>
            </a:r>
            <a:r>
              <a:rPr lang="hu-HU" dirty="0" err="1"/>
              <a:t>kurkumin</a:t>
            </a:r>
            <a:r>
              <a:rPr lang="hu-HU" dirty="0"/>
              <a:t> (95% -os tisztaság), </a:t>
            </a:r>
            <a:r>
              <a:rPr lang="hu-HU" dirty="0" err="1"/>
              <a:t>kurkumaból</a:t>
            </a:r>
            <a:r>
              <a:rPr lang="hu-HU" dirty="0"/>
              <a:t> kivont és más biológiailag aktív komponensek között, a kurkuma kivételével speciális körülmények között. A rekonstruált mátrixban a </a:t>
            </a:r>
            <a:r>
              <a:rPr lang="hu-HU" dirty="0" err="1"/>
              <a:t>kurkumint</a:t>
            </a:r>
            <a:r>
              <a:rPr lang="hu-HU" dirty="0"/>
              <a:t> az ún. Poláris nem poláros szendvicsben (PNS) szénhidrátokból, élelmi rostokból, egyrészt fehérjékből és az illóolajokból védik. Továbbá a </a:t>
            </a:r>
            <a:r>
              <a:rPr lang="hu-HU" dirty="0" err="1"/>
              <a:t>szinergetikus</a:t>
            </a:r>
            <a:r>
              <a:rPr lang="hu-HU" dirty="0"/>
              <a:t> készítmény egy kétrétegű </a:t>
            </a:r>
            <a:r>
              <a:rPr lang="hu-HU" dirty="0" err="1"/>
              <a:t>liposzóma</a:t>
            </a:r>
            <a:r>
              <a:rPr lang="hu-HU" dirty="0"/>
              <a:t>-membránban van. Ez lehetővé teszi, hogy az aktív </a:t>
            </a:r>
            <a:r>
              <a:rPr lang="hu-HU" dirty="0" err="1"/>
              <a:t>kurkumin</a:t>
            </a:r>
            <a:r>
              <a:rPr lang="hu-HU" dirty="0"/>
              <a:t> behatoljon a sejtmembránokba bármilyen szerkezeti sérülés nélkül, ami jelentősen javítja funkcionális tulajdonságait és stabilitását.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759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Két új technológia - a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liposzóma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 PNS (poláris nem poláris szendvics) - használatával a termék maximális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-hasznosulása érhető el, és biztosított a </a:t>
            </a:r>
            <a:r>
              <a:rPr lang="hu-HU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kurkumin</a:t>
            </a:r>
            <a:r>
              <a:rPr lang="hu-HU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célzott sejtekbe juttatása.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35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liposzómás</a:t>
            </a: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 megoldja a tápanyagok emésztőrendszeren át történő bevitele esetén fellépő korlátozó tényezők leküzdését: lassú felszívódás, idő előtti lebomlás az emésztőrendszerben, és a gyomor és a belek irritálását. A folyadék forma a termékeket azok számára is hozzáférhetővé teszi, akiknek nehézséget okoz a tabletták vagy kapszulák lenyelése. </a:t>
            </a:r>
            <a:endParaRPr lang="hu-H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08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1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noProof="0" dirty="0"/>
              <a:t>A </a:t>
            </a:r>
            <a:r>
              <a:rPr lang="hu-HU" noProof="0" dirty="0" err="1"/>
              <a:t>liposzómás</a:t>
            </a:r>
            <a:r>
              <a:rPr lang="hu-HU" noProof="0" dirty="0"/>
              <a:t> termékek összetételében nincsenek agresszív kémiai komponensek, és a segédanyagok minimálisak.</a:t>
            </a:r>
          </a:p>
          <a:p>
            <a:r>
              <a:rPr lang="hu-HU" noProof="0" dirty="0"/>
              <a:t>A </a:t>
            </a:r>
            <a:r>
              <a:rPr lang="hu-HU" noProof="0" dirty="0" err="1"/>
              <a:t>liposzómás</a:t>
            </a:r>
            <a:r>
              <a:rPr lang="hu-HU" noProof="0" dirty="0"/>
              <a:t> technológia egy olyan modern rendszer a hasznos tápanyagok szállítására, amelyek garantálják a hatóanyag magas biológiai hozzáférhetőségét és a termék biztonságát a szervezet számára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49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20. század végén a kutatók felismerték, hogy a </a:t>
            </a:r>
            <a:r>
              <a:rPr lang="hu-HU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liposzómális</a:t>
            </a: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gömböket aktív összetevőkkel tölthetjük meg: vitaminokkal és egyéb értékes komponensekkel, így a </a:t>
            </a:r>
            <a:r>
              <a:rPr lang="hu-HU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liposzómákat</a:t>
            </a: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használhatjuk a hatóanyagok sejtekbe való juttatására, annak védelme érdekében. </a:t>
            </a:r>
          </a:p>
          <a:p>
            <a:pPr rtl="0"/>
            <a:endParaRPr lang="hu-HU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liposzómák</a:t>
            </a: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foszfolipidekből</a:t>
            </a: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vízbe injektált (C-vitamin) vagy zsírban oldódó (D3-vitamin vagy </a:t>
            </a:r>
            <a:r>
              <a:rPr lang="hu-HU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kurkumin</a:t>
            </a: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hatóanyagokból állnak. A jól védett hatóanyag kevésbé érzékeny az emésztő-enzimekre és gyomorsavra. Ugyanakkor az emésztőrendszerre gyakorolt ​​negatív hatása minimális.</a:t>
            </a:r>
            <a:br>
              <a:rPr lang="ru-RU" b="0" dirty="0">
                <a:effectLst/>
              </a:rPr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23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liposzómának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amfifil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tulajdonságai vannak, ami azt jelenti, hogy egyidejűleg mind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vízoldékony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mind a zsírban oldódó komponenseket, - amelyek kettősrétegben vannak elhelyezve,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foszfolipidek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rétegei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között - egyidejűleg képesek magukban tartani és felszabadítani.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028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liposzóma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kétrétegű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foszfolipid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szerkezete strukturálisan illeszkedik a sejtmembránhoz,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-kompatibilis vele. A sejthez érve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liposzóma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foszfolipid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membránja összeolvad a biológiailag kompatibilis sejtmembránnal. Ugyanakkor egy másik pozitív folyamat is előfordul - a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liposzómákból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származó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foszfolipidek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szabad gyökök által károsított sejtmembrán </a:t>
            </a:r>
            <a:r>
              <a:rPr lang="hu-H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foszfolipidekbe</a:t>
            </a:r>
            <a:r>
              <a:rPr lang="hu-H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beépülnek, helyreállítva annak szerkezetét és védelmi funkcióit.</a:t>
            </a:r>
            <a:endParaRPr lang="ru-RU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591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C-vitamin a szervezet legfontosabb antioxidánsai. Az evolúciós folyamat során az emberek elvesztették C-vitamin szintetizálási képességüket, így ma már élelmiszerből, étrend-kiegészítőkből tudjuk bevinni. Mivel a C-vitamin nem halmozódik fel a szervezetben, rendszeresen fel kell tölteni a raktárainkat.</a:t>
            </a:r>
          </a:p>
          <a:p>
            <a:pPr rtl="0"/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C-vitamin fő forrásai a friss zöldségek és gyümölcsök, de ha helytelenül tárolják vagy </a:t>
            </a:r>
            <a:r>
              <a:rPr lang="hu-HU" sz="1200" b="0" i="0" u="none" strike="noStrike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hőkezelik</a:t>
            </a:r>
            <a:r>
              <a:rPr lang="hu-HU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akkor a tartalom tízedére csökken.</a:t>
            </a:r>
            <a:br>
              <a:rPr lang="hu-HU" b="0" noProof="0" dirty="0">
                <a:effectLst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4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0">
              <a:buFont typeface="Arial" panose="020B0604020202020204" pitchFamily="34" charset="0"/>
              <a:buNone/>
            </a:pPr>
            <a:r>
              <a:rPr lang="en-US" baseline="0" dirty="0"/>
              <a:t>A </a:t>
            </a:r>
            <a:r>
              <a:rPr lang="hu-HU" baseline="0" dirty="0"/>
              <a:t>C </a:t>
            </a:r>
            <a:r>
              <a:rPr lang="en-US" baseline="0" dirty="0"/>
              <a:t>VITAMIN HASZN</a:t>
            </a:r>
            <a:r>
              <a:rPr lang="hu-HU" baseline="0" dirty="0"/>
              <a:t>OS</a:t>
            </a:r>
            <a:r>
              <a:rPr lang="en-US" baseline="0" dirty="0"/>
              <a:t> TULAJDONSÁGAI</a:t>
            </a:r>
          </a:p>
          <a:p>
            <a:pPr marL="171450" indent="0">
              <a:buFont typeface="Arial" panose="020B0604020202020204" pitchFamily="34" charset="0"/>
              <a:buNone/>
            </a:pPr>
            <a:r>
              <a:rPr lang="hu-HU" baseline="0" noProof="0" dirty="0"/>
              <a:t>Részt vesz a kollagén-</a:t>
            </a:r>
            <a:r>
              <a:rPr lang="hu-HU" baseline="0" noProof="0" dirty="0" err="1"/>
              <a:t>elasztin</a:t>
            </a:r>
            <a:r>
              <a:rPr lang="hu-HU" baseline="0" noProof="0" dirty="0"/>
              <a:t> szintézisében.</a:t>
            </a:r>
          </a:p>
          <a:p>
            <a:pPr marL="171450" indent="0">
              <a:buFont typeface="Arial" panose="020B0604020202020204" pitchFamily="34" charset="0"/>
              <a:buNone/>
            </a:pPr>
            <a:r>
              <a:rPr lang="hu-HU" baseline="0" noProof="0" dirty="0"/>
              <a:t>Védi a testet a szabad gyökök káros hatásától.</a:t>
            </a:r>
          </a:p>
          <a:p>
            <a:pPr marL="171450" indent="0">
              <a:buFont typeface="Arial" panose="020B0604020202020204" pitchFamily="34" charset="0"/>
              <a:buNone/>
            </a:pPr>
            <a:r>
              <a:rPr lang="hu-HU" baseline="0" noProof="0" dirty="0"/>
              <a:t>Egy másik antioxidáns, az - E-vitamin - hatását kiegészíti.</a:t>
            </a:r>
          </a:p>
          <a:p>
            <a:pPr marL="171450" indent="0">
              <a:buFont typeface="Arial" panose="020B0604020202020204" pitchFamily="34" charset="0"/>
              <a:buNone/>
            </a:pPr>
            <a:r>
              <a:rPr lang="hu-HU" baseline="0" noProof="0" dirty="0"/>
              <a:t>Védi a bőrt a káros UV sugárzás ellen.</a:t>
            </a:r>
          </a:p>
          <a:p>
            <a:pPr marL="171450" indent="0">
              <a:buFont typeface="Arial" panose="020B0604020202020204" pitchFamily="34" charset="0"/>
              <a:buNone/>
            </a:pPr>
            <a:r>
              <a:rPr lang="hu-HU" baseline="0" noProof="0" dirty="0"/>
              <a:t>Megerősíti a véredényeket a P-vitaminnal kombinálva</a:t>
            </a:r>
          </a:p>
          <a:p>
            <a:pPr marL="171450" indent="0">
              <a:buFont typeface="Arial" panose="020B0604020202020204" pitchFamily="34" charset="0"/>
              <a:buNone/>
            </a:pPr>
            <a:r>
              <a:rPr lang="hu-HU" baseline="0" noProof="0" dirty="0"/>
              <a:t>Segít a szövetek és a nyálkahártyák helyreállításában.</a:t>
            </a:r>
          </a:p>
          <a:p>
            <a:pPr marL="171450" indent="0">
              <a:buFont typeface="Arial" panose="020B0604020202020204" pitchFamily="34" charset="0"/>
              <a:buNone/>
            </a:pPr>
            <a:r>
              <a:rPr lang="hu-HU" baseline="0" noProof="0" dirty="0"/>
              <a:t>Gyorsítja a szervezetből származó mérgező anyagok eltávolítását: ólom, réz, higany, vanádium.</a:t>
            </a:r>
          </a:p>
          <a:p>
            <a:pPr marL="171450" indent="0">
              <a:buFont typeface="Arial" panose="020B0604020202020204" pitchFamily="34" charset="0"/>
              <a:buNone/>
            </a:pPr>
            <a:r>
              <a:rPr lang="hu-HU" baseline="0" noProof="0" dirty="0"/>
              <a:t>Növeli a test ellenállóképességét a stressz hatásaival szemben.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6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AE016-5C2D-4AA4-9543-45FCF9AD23E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37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584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8589960" y="257004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57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 type="body"/>
          </p:nvPr>
        </p:nvSpPr>
        <p:spPr>
          <a:xfrm>
            <a:off x="4584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 type="body"/>
          </p:nvPr>
        </p:nvSpPr>
        <p:spPr>
          <a:xfrm>
            <a:off x="8589960" y="4442760"/>
            <a:ext cx="381384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88960" y="516960"/>
            <a:ext cx="6259320" cy="2896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3585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649560" y="444276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1800" b="0" strike="noStrike" spc="-1"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649560" y="2570040"/>
            <a:ext cx="578016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79960" y="4442760"/>
            <a:ext cx="11844720" cy="1710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166B13A2-B7FE-4B8F-8601-EC9BDCD90938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50160" y="291600"/>
            <a:ext cx="11703600" cy="1221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18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79960" y="2570040"/>
            <a:ext cx="11844720" cy="3585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4496DC76-4862-421E-A7F9-FD3B1E5E944A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B2485A09-EF6D-41C0-B3FF-0AF71B2B10AA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body"/>
          </p:nvPr>
        </p:nvSpPr>
        <p:spPr>
          <a:xfrm>
            <a:off x="650160" y="1711440"/>
            <a:ext cx="11703600" cy="4242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PlaceHolder 2"/>
          <p:cNvSpPr>
            <a:spLocks noGrp="1"/>
          </p:cNvSpPr>
          <p:nvPr>
            <p:ph type="title"/>
          </p:nvPr>
        </p:nvSpPr>
        <p:spPr>
          <a:xfrm>
            <a:off x="588960" y="516960"/>
            <a:ext cx="6259320" cy="624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3900" b="0" strike="noStrike" spc="-1"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50160" y="1682640"/>
            <a:ext cx="5656680" cy="4242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697440" y="1682640"/>
            <a:ext cx="5656680" cy="4242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Calibri"/>
              </a:rPr>
              <a:t>Седьмой уровень структуры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ftr"/>
          </p:nvPr>
        </p:nvSpPr>
        <p:spPr>
          <a:xfrm>
            <a:off x="4421520" y="6803280"/>
            <a:ext cx="416124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dt"/>
          </p:nvPr>
        </p:nvSpPr>
        <p:spPr>
          <a:xfrm>
            <a:off x="65016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sldNum"/>
          </p:nvPr>
        </p:nvSpPr>
        <p:spPr>
          <a:xfrm>
            <a:off x="9363600" y="6803280"/>
            <a:ext cx="2990880" cy="36540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FF6DB553-0923-425A-B35A-813A132214A5}" type="slidenum">
              <a:rPr lang="ru-RU" sz="1400" b="0" strike="noStrike" spc="-1">
                <a:solidFill>
                  <a:srgbClr val="B2B2B2"/>
                </a:solidFill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3E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6876720" y="246960"/>
            <a:ext cx="1780200" cy="1822680"/>
          </a:xfrm>
          <a:custGeom>
            <a:avLst/>
            <a:gdLst/>
            <a:ahLst/>
            <a:cxnLst/>
            <a:rect l="l" t="t" r="r" b="b"/>
            <a:pathLst>
              <a:path w="1780540" h="1823085">
                <a:moveTo>
                  <a:pt x="890028" y="0"/>
                </a:moveTo>
                <a:lnTo>
                  <a:pt x="842759" y="1263"/>
                </a:lnTo>
                <a:lnTo>
                  <a:pt x="796133" y="5011"/>
                </a:lnTo>
                <a:lnTo>
                  <a:pt x="750211" y="11180"/>
                </a:lnTo>
                <a:lnTo>
                  <a:pt x="705055" y="19708"/>
                </a:lnTo>
                <a:lnTo>
                  <a:pt x="660725" y="30532"/>
                </a:lnTo>
                <a:lnTo>
                  <a:pt x="617285" y="43589"/>
                </a:lnTo>
                <a:lnTo>
                  <a:pt x="574794" y="58815"/>
                </a:lnTo>
                <a:lnTo>
                  <a:pt x="533316" y="76148"/>
                </a:lnTo>
                <a:lnTo>
                  <a:pt x="492910" y="95524"/>
                </a:lnTo>
                <a:lnTo>
                  <a:pt x="453639" y="116881"/>
                </a:lnTo>
                <a:lnTo>
                  <a:pt x="415565" y="140157"/>
                </a:lnTo>
                <a:lnTo>
                  <a:pt x="378748" y="165286"/>
                </a:lnTo>
                <a:lnTo>
                  <a:pt x="343250" y="192208"/>
                </a:lnTo>
                <a:lnTo>
                  <a:pt x="309133" y="220858"/>
                </a:lnTo>
                <a:lnTo>
                  <a:pt x="276459" y="251175"/>
                </a:lnTo>
                <a:lnTo>
                  <a:pt x="245288" y="283094"/>
                </a:lnTo>
                <a:lnTo>
                  <a:pt x="215682" y="316552"/>
                </a:lnTo>
                <a:lnTo>
                  <a:pt x="187703" y="351488"/>
                </a:lnTo>
                <a:lnTo>
                  <a:pt x="161412" y="387838"/>
                </a:lnTo>
                <a:lnTo>
                  <a:pt x="136872" y="425538"/>
                </a:lnTo>
                <a:lnTo>
                  <a:pt x="114142" y="464527"/>
                </a:lnTo>
                <a:lnTo>
                  <a:pt x="93285" y="504740"/>
                </a:lnTo>
                <a:lnTo>
                  <a:pt x="74363" y="546115"/>
                </a:lnTo>
                <a:lnTo>
                  <a:pt x="57436" y="588590"/>
                </a:lnTo>
                <a:lnTo>
                  <a:pt x="42567" y="632100"/>
                </a:lnTo>
                <a:lnTo>
                  <a:pt x="29817" y="676583"/>
                </a:lnTo>
                <a:lnTo>
                  <a:pt x="19246" y="721976"/>
                </a:lnTo>
                <a:lnTo>
                  <a:pt x="10918" y="768217"/>
                </a:lnTo>
                <a:lnTo>
                  <a:pt x="4893" y="815241"/>
                </a:lnTo>
                <a:lnTo>
                  <a:pt x="1233" y="862986"/>
                </a:lnTo>
                <a:lnTo>
                  <a:pt x="0" y="911390"/>
                </a:lnTo>
                <a:lnTo>
                  <a:pt x="1233" y="959793"/>
                </a:lnTo>
                <a:lnTo>
                  <a:pt x="4893" y="1007538"/>
                </a:lnTo>
                <a:lnTo>
                  <a:pt x="10918" y="1054563"/>
                </a:lnTo>
                <a:lnTo>
                  <a:pt x="19246" y="1100803"/>
                </a:lnTo>
                <a:lnTo>
                  <a:pt x="29817" y="1146196"/>
                </a:lnTo>
                <a:lnTo>
                  <a:pt x="42567" y="1190679"/>
                </a:lnTo>
                <a:lnTo>
                  <a:pt x="57436" y="1234190"/>
                </a:lnTo>
                <a:lnTo>
                  <a:pt x="74363" y="1276664"/>
                </a:lnTo>
                <a:lnTo>
                  <a:pt x="93285" y="1318039"/>
                </a:lnTo>
                <a:lnTo>
                  <a:pt x="114142" y="1358252"/>
                </a:lnTo>
                <a:lnTo>
                  <a:pt x="136872" y="1397241"/>
                </a:lnTo>
                <a:lnTo>
                  <a:pt x="161412" y="1434941"/>
                </a:lnTo>
                <a:lnTo>
                  <a:pt x="187703" y="1471291"/>
                </a:lnTo>
                <a:lnTo>
                  <a:pt x="215682" y="1506227"/>
                </a:lnTo>
                <a:lnTo>
                  <a:pt x="245288" y="1539686"/>
                </a:lnTo>
                <a:lnTo>
                  <a:pt x="276459" y="1571605"/>
                </a:lnTo>
                <a:lnTo>
                  <a:pt x="309133" y="1601921"/>
                </a:lnTo>
                <a:lnTo>
                  <a:pt x="343250" y="1630571"/>
                </a:lnTo>
                <a:lnTo>
                  <a:pt x="378748" y="1657493"/>
                </a:lnTo>
                <a:lnTo>
                  <a:pt x="415565" y="1682623"/>
                </a:lnTo>
                <a:lnTo>
                  <a:pt x="453639" y="1705898"/>
                </a:lnTo>
                <a:lnTo>
                  <a:pt x="492910" y="1727255"/>
                </a:lnTo>
                <a:lnTo>
                  <a:pt x="533316" y="1746632"/>
                </a:lnTo>
                <a:lnTo>
                  <a:pt x="574794" y="1763964"/>
                </a:lnTo>
                <a:lnTo>
                  <a:pt x="617285" y="1779191"/>
                </a:lnTo>
                <a:lnTo>
                  <a:pt x="660725" y="1792247"/>
                </a:lnTo>
                <a:lnTo>
                  <a:pt x="705055" y="1803071"/>
                </a:lnTo>
                <a:lnTo>
                  <a:pt x="750211" y="1811599"/>
                </a:lnTo>
                <a:lnTo>
                  <a:pt x="796133" y="1817769"/>
                </a:lnTo>
                <a:lnTo>
                  <a:pt x="842759" y="1821516"/>
                </a:lnTo>
                <a:lnTo>
                  <a:pt x="890028" y="1822780"/>
                </a:lnTo>
                <a:lnTo>
                  <a:pt x="937297" y="1821516"/>
                </a:lnTo>
                <a:lnTo>
                  <a:pt x="983923" y="1817769"/>
                </a:lnTo>
                <a:lnTo>
                  <a:pt x="1029846" y="1811599"/>
                </a:lnTo>
                <a:lnTo>
                  <a:pt x="1075002" y="1803071"/>
                </a:lnTo>
                <a:lnTo>
                  <a:pt x="1119332" y="1792247"/>
                </a:lnTo>
                <a:lnTo>
                  <a:pt x="1162773" y="1779191"/>
                </a:lnTo>
                <a:lnTo>
                  <a:pt x="1205264" y="1763964"/>
                </a:lnTo>
                <a:lnTo>
                  <a:pt x="1246743" y="1746632"/>
                </a:lnTo>
                <a:lnTo>
                  <a:pt x="1287149" y="1727255"/>
                </a:lnTo>
                <a:lnTo>
                  <a:pt x="1326420" y="1705898"/>
                </a:lnTo>
                <a:lnTo>
                  <a:pt x="1364495" y="1682623"/>
                </a:lnTo>
                <a:lnTo>
                  <a:pt x="1401313" y="1657493"/>
                </a:lnTo>
                <a:lnTo>
                  <a:pt x="1436811" y="1630571"/>
                </a:lnTo>
                <a:lnTo>
                  <a:pt x="1470929" y="1601921"/>
                </a:lnTo>
                <a:lnTo>
                  <a:pt x="1503604" y="1571605"/>
                </a:lnTo>
                <a:lnTo>
                  <a:pt x="1534775" y="1539686"/>
                </a:lnTo>
                <a:lnTo>
                  <a:pt x="1564382" y="1506227"/>
                </a:lnTo>
                <a:lnTo>
                  <a:pt x="1592361" y="1471291"/>
                </a:lnTo>
                <a:lnTo>
                  <a:pt x="1618652" y="1434941"/>
                </a:lnTo>
                <a:lnTo>
                  <a:pt x="1643194" y="1397241"/>
                </a:lnTo>
                <a:lnTo>
                  <a:pt x="1665924" y="1358252"/>
                </a:lnTo>
                <a:lnTo>
                  <a:pt x="1686781" y="1318039"/>
                </a:lnTo>
                <a:lnTo>
                  <a:pt x="1705704" y="1276664"/>
                </a:lnTo>
                <a:lnTo>
                  <a:pt x="1722631" y="1234190"/>
                </a:lnTo>
                <a:lnTo>
                  <a:pt x="1737501" y="1190679"/>
                </a:lnTo>
                <a:lnTo>
                  <a:pt x="1750252" y="1146196"/>
                </a:lnTo>
                <a:lnTo>
                  <a:pt x="1760822" y="1100803"/>
                </a:lnTo>
                <a:lnTo>
                  <a:pt x="1769151" y="1054563"/>
                </a:lnTo>
                <a:lnTo>
                  <a:pt x="1775176" y="1007538"/>
                </a:lnTo>
                <a:lnTo>
                  <a:pt x="1778836" y="959793"/>
                </a:lnTo>
                <a:lnTo>
                  <a:pt x="1780070" y="911390"/>
                </a:lnTo>
                <a:lnTo>
                  <a:pt x="1778836" y="862986"/>
                </a:lnTo>
                <a:lnTo>
                  <a:pt x="1775176" y="815241"/>
                </a:lnTo>
                <a:lnTo>
                  <a:pt x="1769151" y="768217"/>
                </a:lnTo>
                <a:lnTo>
                  <a:pt x="1760822" y="721976"/>
                </a:lnTo>
                <a:lnTo>
                  <a:pt x="1750252" y="676583"/>
                </a:lnTo>
                <a:lnTo>
                  <a:pt x="1737501" y="632100"/>
                </a:lnTo>
                <a:lnTo>
                  <a:pt x="1722631" y="588590"/>
                </a:lnTo>
                <a:lnTo>
                  <a:pt x="1705704" y="546115"/>
                </a:lnTo>
                <a:lnTo>
                  <a:pt x="1686781" y="504740"/>
                </a:lnTo>
                <a:lnTo>
                  <a:pt x="1665924" y="464527"/>
                </a:lnTo>
                <a:lnTo>
                  <a:pt x="1643194" y="425538"/>
                </a:lnTo>
                <a:lnTo>
                  <a:pt x="1618652" y="387838"/>
                </a:lnTo>
                <a:lnTo>
                  <a:pt x="1592361" y="351488"/>
                </a:lnTo>
                <a:lnTo>
                  <a:pt x="1564382" y="316552"/>
                </a:lnTo>
                <a:lnTo>
                  <a:pt x="1534775" y="283094"/>
                </a:lnTo>
                <a:lnTo>
                  <a:pt x="1503604" y="251175"/>
                </a:lnTo>
                <a:lnTo>
                  <a:pt x="1470929" y="220858"/>
                </a:lnTo>
                <a:lnTo>
                  <a:pt x="1436811" y="192208"/>
                </a:lnTo>
                <a:lnTo>
                  <a:pt x="1401313" y="165286"/>
                </a:lnTo>
                <a:lnTo>
                  <a:pt x="1364495" y="140157"/>
                </a:lnTo>
                <a:lnTo>
                  <a:pt x="1326420" y="116881"/>
                </a:lnTo>
                <a:lnTo>
                  <a:pt x="1287149" y="95524"/>
                </a:lnTo>
                <a:lnTo>
                  <a:pt x="1246743" y="76148"/>
                </a:lnTo>
                <a:lnTo>
                  <a:pt x="1205264" y="58815"/>
                </a:lnTo>
                <a:lnTo>
                  <a:pt x="1162773" y="43589"/>
                </a:lnTo>
                <a:lnTo>
                  <a:pt x="1119332" y="30532"/>
                </a:lnTo>
                <a:lnTo>
                  <a:pt x="1075002" y="19708"/>
                </a:lnTo>
                <a:lnTo>
                  <a:pt x="1029846" y="11180"/>
                </a:lnTo>
                <a:lnTo>
                  <a:pt x="983923" y="5011"/>
                </a:lnTo>
                <a:lnTo>
                  <a:pt x="937297" y="1263"/>
                </a:lnTo>
                <a:lnTo>
                  <a:pt x="890028" y="0"/>
                </a:lnTo>
                <a:close/>
              </a:path>
            </a:pathLst>
          </a:custGeom>
          <a:solidFill>
            <a:srgbClr val="F266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CustomShape 3"/>
          <p:cNvSpPr/>
          <p:nvPr/>
        </p:nvSpPr>
        <p:spPr>
          <a:xfrm>
            <a:off x="7008840" y="1507320"/>
            <a:ext cx="5995800" cy="5807880"/>
          </a:xfrm>
          <a:custGeom>
            <a:avLst/>
            <a:gdLst/>
            <a:ahLst/>
            <a:cxnLst/>
            <a:rect l="l" t="t" r="r" b="b"/>
            <a:pathLst>
              <a:path w="5996305" h="5808345">
                <a:moveTo>
                  <a:pt x="3511715" y="0"/>
                </a:moveTo>
                <a:lnTo>
                  <a:pt x="3463305" y="326"/>
                </a:lnTo>
                <a:lnTo>
                  <a:pt x="3415053" y="1304"/>
                </a:lnTo>
                <a:lnTo>
                  <a:pt x="3366962" y="2929"/>
                </a:lnTo>
                <a:lnTo>
                  <a:pt x="3319037" y="5196"/>
                </a:lnTo>
                <a:lnTo>
                  <a:pt x="3271281" y="8101"/>
                </a:lnTo>
                <a:lnTo>
                  <a:pt x="3223699" y="11641"/>
                </a:lnTo>
                <a:lnTo>
                  <a:pt x="3176296" y="15810"/>
                </a:lnTo>
                <a:lnTo>
                  <a:pt x="3129074" y="20606"/>
                </a:lnTo>
                <a:lnTo>
                  <a:pt x="3082040" y="26023"/>
                </a:lnTo>
                <a:lnTo>
                  <a:pt x="3035195" y="32058"/>
                </a:lnTo>
                <a:lnTo>
                  <a:pt x="2988546" y="38705"/>
                </a:lnTo>
                <a:lnTo>
                  <a:pt x="2942096" y="45962"/>
                </a:lnTo>
                <a:lnTo>
                  <a:pt x="2895849" y="53824"/>
                </a:lnTo>
                <a:lnTo>
                  <a:pt x="2849809" y="62287"/>
                </a:lnTo>
                <a:lnTo>
                  <a:pt x="2803981" y="71346"/>
                </a:lnTo>
                <a:lnTo>
                  <a:pt x="2758369" y="80997"/>
                </a:lnTo>
                <a:lnTo>
                  <a:pt x="2712977" y="91236"/>
                </a:lnTo>
                <a:lnTo>
                  <a:pt x="2667808" y="102060"/>
                </a:lnTo>
                <a:lnTo>
                  <a:pt x="2622869" y="113463"/>
                </a:lnTo>
                <a:lnTo>
                  <a:pt x="2578161" y="125442"/>
                </a:lnTo>
                <a:lnTo>
                  <a:pt x="2533691" y="137993"/>
                </a:lnTo>
                <a:lnTo>
                  <a:pt x="2489461" y="151110"/>
                </a:lnTo>
                <a:lnTo>
                  <a:pt x="2445476" y="164791"/>
                </a:lnTo>
                <a:lnTo>
                  <a:pt x="2401741" y="179030"/>
                </a:lnTo>
                <a:lnTo>
                  <a:pt x="2358259" y="193824"/>
                </a:lnTo>
                <a:lnTo>
                  <a:pt x="2315034" y="209169"/>
                </a:lnTo>
                <a:lnTo>
                  <a:pt x="2272071" y="225060"/>
                </a:lnTo>
                <a:lnTo>
                  <a:pt x="2229375" y="241493"/>
                </a:lnTo>
                <a:lnTo>
                  <a:pt x="2186948" y="258464"/>
                </a:lnTo>
                <a:lnTo>
                  <a:pt x="2144796" y="275969"/>
                </a:lnTo>
                <a:lnTo>
                  <a:pt x="2102923" y="294004"/>
                </a:lnTo>
                <a:lnTo>
                  <a:pt x="2061332" y="312564"/>
                </a:lnTo>
                <a:lnTo>
                  <a:pt x="2020028" y="331645"/>
                </a:lnTo>
                <a:lnTo>
                  <a:pt x="1979015" y="351243"/>
                </a:lnTo>
                <a:lnTo>
                  <a:pt x="1938297" y="371354"/>
                </a:lnTo>
                <a:lnTo>
                  <a:pt x="1897879" y="391973"/>
                </a:lnTo>
                <a:lnTo>
                  <a:pt x="1857764" y="413097"/>
                </a:lnTo>
                <a:lnTo>
                  <a:pt x="1817958" y="434722"/>
                </a:lnTo>
                <a:lnTo>
                  <a:pt x="1778463" y="456842"/>
                </a:lnTo>
                <a:lnTo>
                  <a:pt x="1739284" y="479455"/>
                </a:lnTo>
                <a:lnTo>
                  <a:pt x="1700426" y="502555"/>
                </a:lnTo>
                <a:lnTo>
                  <a:pt x="1661892" y="526138"/>
                </a:lnTo>
                <a:lnTo>
                  <a:pt x="1623688" y="550202"/>
                </a:lnTo>
                <a:lnTo>
                  <a:pt x="1585816" y="574740"/>
                </a:lnTo>
                <a:lnTo>
                  <a:pt x="1548281" y="599749"/>
                </a:lnTo>
                <a:lnTo>
                  <a:pt x="1511087" y="625225"/>
                </a:lnTo>
                <a:lnTo>
                  <a:pt x="1474239" y="651164"/>
                </a:lnTo>
                <a:lnTo>
                  <a:pt x="1437741" y="677561"/>
                </a:lnTo>
                <a:lnTo>
                  <a:pt x="1401596" y="704412"/>
                </a:lnTo>
                <a:lnTo>
                  <a:pt x="1365810" y="731714"/>
                </a:lnTo>
                <a:lnTo>
                  <a:pt x="1330385" y="759461"/>
                </a:lnTo>
                <a:lnTo>
                  <a:pt x="1295327" y="787650"/>
                </a:lnTo>
                <a:lnTo>
                  <a:pt x="1260640" y="816277"/>
                </a:lnTo>
                <a:lnTo>
                  <a:pt x="1226328" y="845337"/>
                </a:lnTo>
                <a:lnTo>
                  <a:pt x="1192394" y="874826"/>
                </a:lnTo>
                <a:lnTo>
                  <a:pt x="1158844" y="904740"/>
                </a:lnTo>
                <a:lnTo>
                  <a:pt x="1125680" y="935075"/>
                </a:lnTo>
                <a:lnTo>
                  <a:pt x="1092909" y="965827"/>
                </a:lnTo>
                <a:lnTo>
                  <a:pt x="1060533" y="996991"/>
                </a:lnTo>
                <a:lnTo>
                  <a:pt x="1028557" y="1028563"/>
                </a:lnTo>
                <a:lnTo>
                  <a:pt x="996985" y="1060539"/>
                </a:lnTo>
                <a:lnTo>
                  <a:pt x="965821" y="1092915"/>
                </a:lnTo>
                <a:lnTo>
                  <a:pt x="935069" y="1125687"/>
                </a:lnTo>
                <a:lnTo>
                  <a:pt x="904735" y="1158850"/>
                </a:lnTo>
                <a:lnTo>
                  <a:pt x="874821" y="1192401"/>
                </a:lnTo>
                <a:lnTo>
                  <a:pt x="845332" y="1226335"/>
                </a:lnTo>
                <a:lnTo>
                  <a:pt x="816272" y="1260648"/>
                </a:lnTo>
                <a:lnTo>
                  <a:pt x="787645" y="1295335"/>
                </a:lnTo>
                <a:lnTo>
                  <a:pt x="759456" y="1330393"/>
                </a:lnTo>
                <a:lnTo>
                  <a:pt x="731709" y="1365818"/>
                </a:lnTo>
                <a:lnTo>
                  <a:pt x="704408" y="1401604"/>
                </a:lnTo>
                <a:lnTo>
                  <a:pt x="677556" y="1437749"/>
                </a:lnTo>
                <a:lnTo>
                  <a:pt x="651159" y="1474248"/>
                </a:lnTo>
                <a:lnTo>
                  <a:pt x="625221" y="1511096"/>
                </a:lnTo>
                <a:lnTo>
                  <a:pt x="599745" y="1548289"/>
                </a:lnTo>
                <a:lnTo>
                  <a:pt x="574736" y="1585824"/>
                </a:lnTo>
                <a:lnTo>
                  <a:pt x="550198" y="1623697"/>
                </a:lnTo>
                <a:lnTo>
                  <a:pt x="526135" y="1661902"/>
                </a:lnTo>
                <a:lnTo>
                  <a:pt x="502551" y="1700435"/>
                </a:lnTo>
                <a:lnTo>
                  <a:pt x="479451" y="1739294"/>
                </a:lnTo>
                <a:lnTo>
                  <a:pt x="456839" y="1778472"/>
                </a:lnTo>
                <a:lnTo>
                  <a:pt x="434719" y="1817967"/>
                </a:lnTo>
                <a:lnTo>
                  <a:pt x="413094" y="1857774"/>
                </a:lnTo>
                <a:lnTo>
                  <a:pt x="391971" y="1897889"/>
                </a:lnTo>
                <a:lnTo>
                  <a:pt x="371351" y="1938307"/>
                </a:lnTo>
                <a:lnTo>
                  <a:pt x="351240" y="1979025"/>
                </a:lnTo>
                <a:lnTo>
                  <a:pt x="331642" y="2020038"/>
                </a:lnTo>
                <a:lnTo>
                  <a:pt x="312561" y="2061342"/>
                </a:lnTo>
                <a:lnTo>
                  <a:pt x="294002" y="2102933"/>
                </a:lnTo>
                <a:lnTo>
                  <a:pt x="275967" y="2144807"/>
                </a:lnTo>
                <a:lnTo>
                  <a:pt x="258463" y="2186959"/>
                </a:lnTo>
                <a:lnTo>
                  <a:pt x="241492" y="2229386"/>
                </a:lnTo>
                <a:lnTo>
                  <a:pt x="225059" y="2272083"/>
                </a:lnTo>
                <a:lnTo>
                  <a:pt x="209168" y="2315045"/>
                </a:lnTo>
                <a:lnTo>
                  <a:pt x="193823" y="2358270"/>
                </a:lnTo>
                <a:lnTo>
                  <a:pt x="179029" y="2401752"/>
                </a:lnTo>
                <a:lnTo>
                  <a:pt x="164790" y="2445488"/>
                </a:lnTo>
                <a:lnTo>
                  <a:pt x="151109" y="2489472"/>
                </a:lnTo>
                <a:lnTo>
                  <a:pt x="137992" y="2533702"/>
                </a:lnTo>
                <a:lnTo>
                  <a:pt x="125441" y="2578173"/>
                </a:lnTo>
                <a:lnTo>
                  <a:pt x="113462" y="2622880"/>
                </a:lnTo>
                <a:lnTo>
                  <a:pt x="102059" y="2667820"/>
                </a:lnTo>
                <a:lnTo>
                  <a:pt x="91236" y="2712989"/>
                </a:lnTo>
                <a:lnTo>
                  <a:pt x="80996" y="2758381"/>
                </a:lnTo>
                <a:lnTo>
                  <a:pt x="71345" y="2803993"/>
                </a:lnTo>
                <a:lnTo>
                  <a:pt x="62286" y="2849821"/>
                </a:lnTo>
                <a:lnTo>
                  <a:pt x="53824" y="2895861"/>
                </a:lnTo>
                <a:lnTo>
                  <a:pt x="45962" y="2942108"/>
                </a:lnTo>
                <a:lnTo>
                  <a:pt x="38705" y="2988559"/>
                </a:lnTo>
                <a:lnTo>
                  <a:pt x="32057" y="3035208"/>
                </a:lnTo>
                <a:lnTo>
                  <a:pt x="26023" y="3082052"/>
                </a:lnTo>
                <a:lnTo>
                  <a:pt x="20606" y="3129087"/>
                </a:lnTo>
                <a:lnTo>
                  <a:pt x="15810" y="3176308"/>
                </a:lnTo>
                <a:lnTo>
                  <a:pt x="11641" y="3223712"/>
                </a:lnTo>
                <a:lnTo>
                  <a:pt x="8101" y="3271294"/>
                </a:lnTo>
                <a:lnTo>
                  <a:pt x="5196" y="3319049"/>
                </a:lnTo>
                <a:lnTo>
                  <a:pt x="2929" y="3366975"/>
                </a:lnTo>
                <a:lnTo>
                  <a:pt x="1304" y="3415065"/>
                </a:lnTo>
                <a:lnTo>
                  <a:pt x="326" y="3463318"/>
                </a:lnTo>
                <a:lnTo>
                  <a:pt x="0" y="3511727"/>
                </a:lnTo>
                <a:lnTo>
                  <a:pt x="326" y="3560137"/>
                </a:lnTo>
                <a:lnTo>
                  <a:pt x="1304" y="3608389"/>
                </a:lnTo>
                <a:lnTo>
                  <a:pt x="2929" y="3656480"/>
                </a:lnTo>
                <a:lnTo>
                  <a:pt x="5196" y="3704405"/>
                </a:lnTo>
                <a:lnTo>
                  <a:pt x="8101" y="3752161"/>
                </a:lnTo>
                <a:lnTo>
                  <a:pt x="11641" y="3799743"/>
                </a:lnTo>
                <a:lnTo>
                  <a:pt x="15810" y="3847146"/>
                </a:lnTo>
                <a:lnTo>
                  <a:pt x="20606" y="3894368"/>
                </a:lnTo>
                <a:lnTo>
                  <a:pt x="26023" y="3941402"/>
                </a:lnTo>
                <a:lnTo>
                  <a:pt x="32057" y="3988246"/>
                </a:lnTo>
                <a:lnTo>
                  <a:pt x="38705" y="4034896"/>
                </a:lnTo>
                <a:lnTo>
                  <a:pt x="45962" y="4081346"/>
                </a:lnTo>
                <a:lnTo>
                  <a:pt x="53824" y="4127593"/>
                </a:lnTo>
                <a:lnTo>
                  <a:pt x="62286" y="4173633"/>
                </a:lnTo>
                <a:lnTo>
                  <a:pt x="71345" y="4219461"/>
                </a:lnTo>
                <a:lnTo>
                  <a:pt x="80996" y="4265073"/>
                </a:lnTo>
                <a:lnTo>
                  <a:pt x="91236" y="4310465"/>
                </a:lnTo>
                <a:lnTo>
                  <a:pt x="102059" y="4355633"/>
                </a:lnTo>
                <a:lnTo>
                  <a:pt x="113462" y="4400573"/>
                </a:lnTo>
                <a:lnTo>
                  <a:pt x="125441" y="4445281"/>
                </a:lnTo>
                <a:lnTo>
                  <a:pt x="137992" y="4489751"/>
                </a:lnTo>
                <a:lnTo>
                  <a:pt x="151109" y="4533981"/>
                </a:lnTo>
                <a:lnTo>
                  <a:pt x="164790" y="4577966"/>
                </a:lnTo>
                <a:lnTo>
                  <a:pt x="179029" y="4621701"/>
                </a:lnTo>
                <a:lnTo>
                  <a:pt x="193823" y="4665183"/>
                </a:lnTo>
                <a:lnTo>
                  <a:pt x="209168" y="4708408"/>
                </a:lnTo>
                <a:lnTo>
                  <a:pt x="225059" y="4751370"/>
                </a:lnTo>
                <a:lnTo>
                  <a:pt x="241492" y="4794067"/>
                </a:lnTo>
                <a:lnTo>
                  <a:pt x="258463" y="4836494"/>
                </a:lnTo>
                <a:lnTo>
                  <a:pt x="275967" y="4878646"/>
                </a:lnTo>
                <a:lnTo>
                  <a:pt x="294002" y="4920519"/>
                </a:lnTo>
                <a:lnTo>
                  <a:pt x="312561" y="4962110"/>
                </a:lnTo>
                <a:lnTo>
                  <a:pt x="331642" y="5003414"/>
                </a:lnTo>
                <a:lnTo>
                  <a:pt x="351240" y="5044427"/>
                </a:lnTo>
                <a:lnTo>
                  <a:pt x="371351" y="5085145"/>
                </a:lnTo>
                <a:lnTo>
                  <a:pt x="391971" y="5125563"/>
                </a:lnTo>
                <a:lnTo>
                  <a:pt x="413094" y="5165678"/>
                </a:lnTo>
                <a:lnTo>
                  <a:pt x="434719" y="5205484"/>
                </a:lnTo>
                <a:lnTo>
                  <a:pt x="456839" y="5244979"/>
                </a:lnTo>
                <a:lnTo>
                  <a:pt x="479451" y="5284158"/>
                </a:lnTo>
                <a:lnTo>
                  <a:pt x="502551" y="5323016"/>
                </a:lnTo>
                <a:lnTo>
                  <a:pt x="526135" y="5361549"/>
                </a:lnTo>
                <a:lnTo>
                  <a:pt x="550198" y="5399754"/>
                </a:lnTo>
                <a:lnTo>
                  <a:pt x="574736" y="5437626"/>
                </a:lnTo>
                <a:lnTo>
                  <a:pt x="599745" y="5475161"/>
                </a:lnTo>
                <a:lnTo>
                  <a:pt x="625221" y="5512355"/>
                </a:lnTo>
                <a:lnTo>
                  <a:pt x="651159" y="5549203"/>
                </a:lnTo>
                <a:lnTo>
                  <a:pt x="677556" y="5585701"/>
                </a:lnTo>
                <a:lnTo>
                  <a:pt x="704408" y="5621846"/>
                </a:lnTo>
                <a:lnTo>
                  <a:pt x="731709" y="5657632"/>
                </a:lnTo>
                <a:lnTo>
                  <a:pt x="759456" y="5693057"/>
                </a:lnTo>
                <a:lnTo>
                  <a:pt x="787645" y="5728114"/>
                </a:lnTo>
                <a:lnTo>
                  <a:pt x="816272" y="5762802"/>
                </a:lnTo>
                <a:lnTo>
                  <a:pt x="845332" y="5797114"/>
                </a:lnTo>
                <a:lnTo>
                  <a:pt x="854593" y="5807772"/>
                </a:lnTo>
                <a:lnTo>
                  <a:pt x="5996023" y="5807772"/>
                </a:lnTo>
                <a:lnTo>
                  <a:pt x="5996023" y="1029728"/>
                </a:lnTo>
                <a:lnTo>
                  <a:pt x="5994873" y="1028563"/>
                </a:lnTo>
                <a:lnTo>
                  <a:pt x="5962896" y="996991"/>
                </a:lnTo>
                <a:lnTo>
                  <a:pt x="5930521" y="965827"/>
                </a:lnTo>
                <a:lnTo>
                  <a:pt x="5897749" y="935075"/>
                </a:lnTo>
                <a:lnTo>
                  <a:pt x="5864586" y="904740"/>
                </a:lnTo>
                <a:lnTo>
                  <a:pt x="5831035" y="874826"/>
                </a:lnTo>
                <a:lnTo>
                  <a:pt x="5797102" y="845337"/>
                </a:lnTo>
                <a:lnTo>
                  <a:pt x="5762789" y="816277"/>
                </a:lnTo>
                <a:lnTo>
                  <a:pt x="5728102" y="787650"/>
                </a:lnTo>
                <a:lnTo>
                  <a:pt x="5693044" y="759461"/>
                </a:lnTo>
                <a:lnTo>
                  <a:pt x="5657619" y="731714"/>
                </a:lnTo>
                <a:lnTo>
                  <a:pt x="5621833" y="704412"/>
                </a:lnTo>
                <a:lnTo>
                  <a:pt x="5585688" y="677561"/>
                </a:lnTo>
                <a:lnTo>
                  <a:pt x="5549190" y="651164"/>
                </a:lnTo>
                <a:lnTo>
                  <a:pt x="5512342" y="625225"/>
                </a:lnTo>
                <a:lnTo>
                  <a:pt x="5475148" y="599749"/>
                </a:lnTo>
                <a:lnTo>
                  <a:pt x="5437614" y="574740"/>
                </a:lnTo>
                <a:lnTo>
                  <a:pt x="5399742" y="550202"/>
                </a:lnTo>
                <a:lnTo>
                  <a:pt x="5361537" y="526138"/>
                </a:lnTo>
                <a:lnTo>
                  <a:pt x="5323003" y="502555"/>
                </a:lnTo>
                <a:lnTo>
                  <a:pt x="5284145" y="479455"/>
                </a:lnTo>
                <a:lnTo>
                  <a:pt x="5244966" y="456842"/>
                </a:lnTo>
                <a:lnTo>
                  <a:pt x="5205472" y="434722"/>
                </a:lnTo>
                <a:lnTo>
                  <a:pt x="5165665" y="413097"/>
                </a:lnTo>
                <a:lnTo>
                  <a:pt x="5125550" y="391973"/>
                </a:lnTo>
                <a:lnTo>
                  <a:pt x="5085132" y="371354"/>
                </a:lnTo>
                <a:lnTo>
                  <a:pt x="5044415" y="351243"/>
                </a:lnTo>
                <a:lnTo>
                  <a:pt x="5003402" y="331645"/>
                </a:lnTo>
                <a:lnTo>
                  <a:pt x="4962098" y="312564"/>
                </a:lnTo>
                <a:lnTo>
                  <a:pt x="4920507" y="294004"/>
                </a:lnTo>
                <a:lnTo>
                  <a:pt x="4878633" y="275969"/>
                </a:lnTo>
                <a:lnTo>
                  <a:pt x="4836481" y="258464"/>
                </a:lnTo>
                <a:lnTo>
                  <a:pt x="4794054" y="241493"/>
                </a:lnTo>
                <a:lnTo>
                  <a:pt x="4751358" y="225060"/>
                </a:lnTo>
                <a:lnTo>
                  <a:pt x="4708395" y="209169"/>
                </a:lnTo>
                <a:lnTo>
                  <a:pt x="4665171" y="193824"/>
                </a:lnTo>
                <a:lnTo>
                  <a:pt x="4621689" y="179030"/>
                </a:lnTo>
                <a:lnTo>
                  <a:pt x="4577953" y="164791"/>
                </a:lnTo>
                <a:lnTo>
                  <a:pt x="4533968" y="151110"/>
                </a:lnTo>
                <a:lnTo>
                  <a:pt x="4489739" y="137993"/>
                </a:lnTo>
                <a:lnTo>
                  <a:pt x="4445268" y="125442"/>
                </a:lnTo>
                <a:lnTo>
                  <a:pt x="4400561" y="113463"/>
                </a:lnTo>
                <a:lnTo>
                  <a:pt x="4355621" y="102060"/>
                </a:lnTo>
                <a:lnTo>
                  <a:pt x="4310453" y="91236"/>
                </a:lnTo>
                <a:lnTo>
                  <a:pt x="4265060" y="80997"/>
                </a:lnTo>
                <a:lnTo>
                  <a:pt x="4219448" y="71346"/>
                </a:lnTo>
                <a:lnTo>
                  <a:pt x="4173620" y="62287"/>
                </a:lnTo>
                <a:lnTo>
                  <a:pt x="4127580" y="53824"/>
                </a:lnTo>
                <a:lnTo>
                  <a:pt x="4081333" y="45962"/>
                </a:lnTo>
                <a:lnTo>
                  <a:pt x="4034883" y="38705"/>
                </a:lnTo>
                <a:lnTo>
                  <a:pt x="3988234" y="32058"/>
                </a:lnTo>
                <a:lnTo>
                  <a:pt x="3941390" y="26023"/>
                </a:lnTo>
                <a:lnTo>
                  <a:pt x="3894355" y="20606"/>
                </a:lnTo>
                <a:lnTo>
                  <a:pt x="3847134" y="15810"/>
                </a:lnTo>
                <a:lnTo>
                  <a:pt x="3799730" y="11641"/>
                </a:lnTo>
                <a:lnTo>
                  <a:pt x="3752148" y="8101"/>
                </a:lnTo>
                <a:lnTo>
                  <a:pt x="3704393" y="5196"/>
                </a:lnTo>
                <a:lnTo>
                  <a:pt x="3656467" y="2929"/>
                </a:lnTo>
                <a:lnTo>
                  <a:pt x="3608376" y="1304"/>
                </a:lnTo>
                <a:lnTo>
                  <a:pt x="3560124" y="326"/>
                </a:lnTo>
                <a:lnTo>
                  <a:pt x="351171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4"/>
          <p:cNvSpPr/>
          <p:nvPr/>
        </p:nvSpPr>
        <p:spPr>
          <a:xfrm>
            <a:off x="4239000" y="2989800"/>
            <a:ext cx="3040200" cy="3040200"/>
          </a:xfrm>
          <a:custGeom>
            <a:avLst/>
            <a:gdLst/>
            <a:ahLst/>
            <a:cxnLst/>
            <a:rect l="l" t="t" r="r" b="b"/>
            <a:pathLst>
              <a:path w="3040379" h="3040379">
                <a:moveTo>
                  <a:pt x="1519885" y="0"/>
                </a:moveTo>
                <a:lnTo>
                  <a:pt x="1471637" y="751"/>
                </a:lnTo>
                <a:lnTo>
                  <a:pt x="1423765" y="2990"/>
                </a:lnTo>
                <a:lnTo>
                  <a:pt x="1376290" y="6694"/>
                </a:lnTo>
                <a:lnTo>
                  <a:pt x="1329234" y="11842"/>
                </a:lnTo>
                <a:lnTo>
                  <a:pt x="1282620" y="18410"/>
                </a:lnTo>
                <a:lnTo>
                  <a:pt x="1236470" y="26377"/>
                </a:lnTo>
                <a:lnTo>
                  <a:pt x="1190806" y="35721"/>
                </a:lnTo>
                <a:lnTo>
                  <a:pt x="1145650" y="46418"/>
                </a:lnTo>
                <a:lnTo>
                  <a:pt x="1101025" y="58448"/>
                </a:lnTo>
                <a:lnTo>
                  <a:pt x="1056953" y="71787"/>
                </a:lnTo>
                <a:lnTo>
                  <a:pt x="1013457" y="86414"/>
                </a:lnTo>
                <a:lnTo>
                  <a:pt x="970558" y="102305"/>
                </a:lnTo>
                <a:lnTo>
                  <a:pt x="928278" y="119440"/>
                </a:lnTo>
                <a:lnTo>
                  <a:pt x="886640" y="137795"/>
                </a:lnTo>
                <a:lnTo>
                  <a:pt x="845667" y="157349"/>
                </a:lnTo>
                <a:lnTo>
                  <a:pt x="805380" y="178078"/>
                </a:lnTo>
                <a:lnTo>
                  <a:pt x="765802" y="199962"/>
                </a:lnTo>
                <a:lnTo>
                  <a:pt x="726955" y="222977"/>
                </a:lnTo>
                <a:lnTo>
                  <a:pt x="688861" y="247102"/>
                </a:lnTo>
                <a:lnTo>
                  <a:pt x="651543" y="272313"/>
                </a:lnTo>
                <a:lnTo>
                  <a:pt x="615022" y="298589"/>
                </a:lnTo>
                <a:lnTo>
                  <a:pt x="579322" y="325908"/>
                </a:lnTo>
                <a:lnTo>
                  <a:pt x="544463" y="354248"/>
                </a:lnTo>
                <a:lnTo>
                  <a:pt x="510470" y="383585"/>
                </a:lnTo>
                <a:lnTo>
                  <a:pt x="477363" y="413898"/>
                </a:lnTo>
                <a:lnTo>
                  <a:pt x="445165" y="445165"/>
                </a:lnTo>
                <a:lnTo>
                  <a:pt x="413898" y="477363"/>
                </a:lnTo>
                <a:lnTo>
                  <a:pt x="383585" y="510470"/>
                </a:lnTo>
                <a:lnTo>
                  <a:pt x="354248" y="544463"/>
                </a:lnTo>
                <a:lnTo>
                  <a:pt x="325908" y="579322"/>
                </a:lnTo>
                <a:lnTo>
                  <a:pt x="298589" y="615022"/>
                </a:lnTo>
                <a:lnTo>
                  <a:pt x="272313" y="651543"/>
                </a:lnTo>
                <a:lnTo>
                  <a:pt x="247102" y="688861"/>
                </a:lnTo>
                <a:lnTo>
                  <a:pt x="222977" y="726955"/>
                </a:lnTo>
                <a:lnTo>
                  <a:pt x="199962" y="765802"/>
                </a:lnTo>
                <a:lnTo>
                  <a:pt x="178078" y="805380"/>
                </a:lnTo>
                <a:lnTo>
                  <a:pt x="157349" y="845667"/>
                </a:lnTo>
                <a:lnTo>
                  <a:pt x="137795" y="886640"/>
                </a:lnTo>
                <a:lnTo>
                  <a:pt x="119440" y="928278"/>
                </a:lnTo>
                <a:lnTo>
                  <a:pt x="102305" y="970558"/>
                </a:lnTo>
                <a:lnTo>
                  <a:pt x="86414" y="1013457"/>
                </a:lnTo>
                <a:lnTo>
                  <a:pt x="71787" y="1056953"/>
                </a:lnTo>
                <a:lnTo>
                  <a:pt x="58448" y="1101025"/>
                </a:lnTo>
                <a:lnTo>
                  <a:pt x="46418" y="1145650"/>
                </a:lnTo>
                <a:lnTo>
                  <a:pt x="35721" y="1190806"/>
                </a:lnTo>
                <a:lnTo>
                  <a:pt x="26377" y="1236470"/>
                </a:lnTo>
                <a:lnTo>
                  <a:pt x="18410" y="1282620"/>
                </a:lnTo>
                <a:lnTo>
                  <a:pt x="11842" y="1329234"/>
                </a:lnTo>
                <a:lnTo>
                  <a:pt x="6694" y="1376290"/>
                </a:lnTo>
                <a:lnTo>
                  <a:pt x="2990" y="1423765"/>
                </a:lnTo>
                <a:lnTo>
                  <a:pt x="751" y="1471637"/>
                </a:lnTo>
                <a:lnTo>
                  <a:pt x="0" y="1519885"/>
                </a:lnTo>
                <a:lnTo>
                  <a:pt x="751" y="1568132"/>
                </a:lnTo>
                <a:lnTo>
                  <a:pt x="2990" y="1616004"/>
                </a:lnTo>
                <a:lnTo>
                  <a:pt x="6694" y="1663479"/>
                </a:lnTo>
                <a:lnTo>
                  <a:pt x="11842" y="1710535"/>
                </a:lnTo>
                <a:lnTo>
                  <a:pt x="18410" y="1757149"/>
                </a:lnTo>
                <a:lnTo>
                  <a:pt x="26377" y="1803299"/>
                </a:lnTo>
                <a:lnTo>
                  <a:pt x="35721" y="1848963"/>
                </a:lnTo>
                <a:lnTo>
                  <a:pt x="46418" y="1894118"/>
                </a:lnTo>
                <a:lnTo>
                  <a:pt x="58448" y="1938743"/>
                </a:lnTo>
                <a:lnTo>
                  <a:pt x="71787" y="1982815"/>
                </a:lnTo>
                <a:lnTo>
                  <a:pt x="86414" y="2026311"/>
                </a:lnTo>
                <a:lnTo>
                  <a:pt x="102305" y="2069210"/>
                </a:lnTo>
                <a:lnTo>
                  <a:pt x="119440" y="2111489"/>
                </a:lnTo>
                <a:lnTo>
                  <a:pt x="137795" y="2153127"/>
                </a:lnTo>
                <a:lnTo>
                  <a:pt x="157349" y="2194100"/>
                </a:lnTo>
                <a:lnTo>
                  <a:pt x="178078" y="2234386"/>
                </a:lnTo>
                <a:lnTo>
                  <a:pt x="199962" y="2273964"/>
                </a:lnTo>
                <a:lnTo>
                  <a:pt x="222977" y="2312811"/>
                </a:lnTo>
                <a:lnTo>
                  <a:pt x="247102" y="2350904"/>
                </a:lnTo>
                <a:lnTo>
                  <a:pt x="272313" y="2388222"/>
                </a:lnTo>
                <a:lnTo>
                  <a:pt x="298589" y="2424743"/>
                </a:lnTo>
                <a:lnTo>
                  <a:pt x="325908" y="2460443"/>
                </a:lnTo>
                <a:lnTo>
                  <a:pt x="354248" y="2495301"/>
                </a:lnTo>
                <a:lnTo>
                  <a:pt x="383585" y="2529294"/>
                </a:lnTo>
                <a:lnTo>
                  <a:pt x="413898" y="2562401"/>
                </a:lnTo>
                <a:lnTo>
                  <a:pt x="445165" y="2594598"/>
                </a:lnTo>
                <a:lnTo>
                  <a:pt x="477363" y="2625865"/>
                </a:lnTo>
                <a:lnTo>
                  <a:pt x="510470" y="2656177"/>
                </a:lnTo>
                <a:lnTo>
                  <a:pt x="544463" y="2685514"/>
                </a:lnTo>
                <a:lnTo>
                  <a:pt x="579322" y="2713853"/>
                </a:lnTo>
                <a:lnTo>
                  <a:pt x="615022" y="2741172"/>
                </a:lnTo>
                <a:lnTo>
                  <a:pt x="651543" y="2767448"/>
                </a:lnTo>
                <a:lnTo>
                  <a:pt x="688861" y="2792659"/>
                </a:lnTo>
                <a:lnTo>
                  <a:pt x="726955" y="2816783"/>
                </a:lnTo>
                <a:lnTo>
                  <a:pt x="765802" y="2839798"/>
                </a:lnTo>
                <a:lnTo>
                  <a:pt x="805380" y="2861681"/>
                </a:lnTo>
                <a:lnTo>
                  <a:pt x="845667" y="2882410"/>
                </a:lnTo>
                <a:lnTo>
                  <a:pt x="886640" y="2901964"/>
                </a:lnTo>
                <a:lnTo>
                  <a:pt x="928278" y="2920319"/>
                </a:lnTo>
                <a:lnTo>
                  <a:pt x="970558" y="2937453"/>
                </a:lnTo>
                <a:lnTo>
                  <a:pt x="1013457" y="2953344"/>
                </a:lnTo>
                <a:lnTo>
                  <a:pt x="1056953" y="2967971"/>
                </a:lnTo>
                <a:lnTo>
                  <a:pt x="1101025" y="2981310"/>
                </a:lnTo>
                <a:lnTo>
                  <a:pt x="1145650" y="2993339"/>
                </a:lnTo>
                <a:lnTo>
                  <a:pt x="1190806" y="3004037"/>
                </a:lnTo>
                <a:lnTo>
                  <a:pt x="1236470" y="3013380"/>
                </a:lnTo>
                <a:lnTo>
                  <a:pt x="1282620" y="3021347"/>
                </a:lnTo>
                <a:lnTo>
                  <a:pt x="1329234" y="3027915"/>
                </a:lnTo>
                <a:lnTo>
                  <a:pt x="1376290" y="3033063"/>
                </a:lnTo>
                <a:lnTo>
                  <a:pt x="1423765" y="3036767"/>
                </a:lnTo>
                <a:lnTo>
                  <a:pt x="1471637" y="3039006"/>
                </a:lnTo>
                <a:lnTo>
                  <a:pt x="1519885" y="3039757"/>
                </a:lnTo>
                <a:lnTo>
                  <a:pt x="1568131" y="3039006"/>
                </a:lnTo>
                <a:lnTo>
                  <a:pt x="1616003" y="3036767"/>
                </a:lnTo>
                <a:lnTo>
                  <a:pt x="1663477" y="3033063"/>
                </a:lnTo>
                <a:lnTo>
                  <a:pt x="1710533" y="3027915"/>
                </a:lnTo>
                <a:lnTo>
                  <a:pt x="1757146" y="3021347"/>
                </a:lnTo>
                <a:lnTo>
                  <a:pt x="1803296" y="3013380"/>
                </a:lnTo>
                <a:lnTo>
                  <a:pt x="1848959" y="3004037"/>
                </a:lnTo>
                <a:lnTo>
                  <a:pt x="1894114" y="2993339"/>
                </a:lnTo>
                <a:lnTo>
                  <a:pt x="1938738" y="2981310"/>
                </a:lnTo>
                <a:lnTo>
                  <a:pt x="1982810" y="2967971"/>
                </a:lnTo>
                <a:lnTo>
                  <a:pt x="2026306" y="2953344"/>
                </a:lnTo>
                <a:lnTo>
                  <a:pt x="2069205" y="2937453"/>
                </a:lnTo>
                <a:lnTo>
                  <a:pt x="2111484" y="2920319"/>
                </a:lnTo>
                <a:lnTo>
                  <a:pt x="2153121" y="2901964"/>
                </a:lnTo>
                <a:lnTo>
                  <a:pt x="2194094" y="2882410"/>
                </a:lnTo>
                <a:lnTo>
                  <a:pt x="2234381" y="2861681"/>
                </a:lnTo>
                <a:lnTo>
                  <a:pt x="2273958" y="2839798"/>
                </a:lnTo>
                <a:lnTo>
                  <a:pt x="2312805" y="2816783"/>
                </a:lnTo>
                <a:lnTo>
                  <a:pt x="2350899" y="2792659"/>
                </a:lnTo>
                <a:lnTo>
                  <a:pt x="2388217" y="2767448"/>
                </a:lnTo>
                <a:lnTo>
                  <a:pt x="2424737" y="2741172"/>
                </a:lnTo>
                <a:lnTo>
                  <a:pt x="2460437" y="2713853"/>
                </a:lnTo>
                <a:lnTo>
                  <a:pt x="2495296" y="2685514"/>
                </a:lnTo>
                <a:lnTo>
                  <a:pt x="2529289" y="2656177"/>
                </a:lnTo>
                <a:lnTo>
                  <a:pt x="2562396" y="2625865"/>
                </a:lnTo>
                <a:lnTo>
                  <a:pt x="2594594" y="2594598"/>
                </a:lnTo>
                <a:lnTo>
                  <a:pt x="2625860" y="2562401"/>
                </a:lnTo>
                <a:lnTo>
                  <a:pt x="2656173" y="2529294"/>
                </a:lnTo>
                <a:lnTo>
                  <a:pt x="2685510" y="2495301"/>
                </a:lnTo>
                <a:lnTo>
                  <a:pt x="2713849" y="2460443"/>
                </a:lnTo>
                <a:lnTo>
                  <a:pt x="2741168" y="2424743"/>
                </a:lnTo>
                <a:lnTo>
                  <a:pt x="2767444" y="2388222"/>
                </a:lnTo>
                <a:lnTo>
                  <a:pt x="2792656" y="2350904"/>
                </a:lnTo>
                <a:lnTo>
                  <a:pt x="2816780" y="2312811"/>
                </a:lnTo>
                <a:lnTo>
                  <a:pt x="2839795" y="2273964"/>
                </a:lnTo>
                <a:lnTo>
                  <a:pt x="2861679" y="2234386"/>
                </a:lnTo>
                <a:lnTo>
                  <a:pt x="2882408" y="2194100"/>
                </a:lnTo>
                <a:lnTo>
                  <a:pt x="2901962" y="2153127"/>
                </a:lnTo>
                <a:lnTo>
                  <a:pt x="2920317" y="2111489"/>
                </a:lnTo>
                <a:lnTo>
                  <a:pt x="2937451" y="2069210"/>
                </a:lnTo>
                <a:lnTo>
                  <a:pt x="2953343" y="2026311"/>
                </a:lnTo>
                <a:lnTo>
                  <a:pt x="2967970" y="1982815"/>
                </a:lnTo>
                <a:lnTo>
                  <a:pt x="2981309" y="1938743"/>
                </a:lnTo>
                <a:lnTo>
                  <a:pt x="2993338" y="1894118"/>
                </a:lnTo>
                <a:lnTo>
                  <a:pt x="3004036" y="1848963"/>
                </a:lnTo>
                <a:lnTo>
                  <a:pt x="3013380" y="1803299"/>
                </a:lnTo>
                <a:lnTo>
                  <a:pt x="3021347" y="1757149"/>
                </a:lnTo>
                <a:lnTo>
                  <a:pt x="3027915" y="1710535"/>
                </a:lnTo>
                <a:lnTo>
                  <a:pt x="3033063" y="1663479"/>
                </a:lnTo>
                <a:lnTo>
                  <a:pt x="3036767" y="1616004"/>
                </a:lnTo>
                <a:lnTo>
                  <a:pt x="3039006" y="1568132"/>
                </a:lnTo>
                <a:lnTo>
                  <a:pt x="3039757" y="1519885"/>
                </a:lnTo>
                <a:lnTo>
                  <a:pt x="3039006" y="1471637"/>
                </a:lnTo>
                <a:lnTo>
                  <a:pt x="3036767" y="1423765"/>
                </a:lnTo>
                <a:lnTo>
                  <a:pt x="3033063" y="1376290"/>
                </a:lnTo>
                <a:lnTo>
                  <a:pt x="3027915" y="1329234"/>
                </a:lnTo>
                <a:lnTo>
                  <a:pt x="3021347" y="1282620"/>
                </a:lnTo>
                <a:lnTo>
                  <a:pt x="3013380" y="1236470"/>
                </a:lnTo>
                <a:lnTo>
                  <a:pt x="3004036" y="1190806"/>
                </a:lnTo>
                <a:lnTo>
                  <a:pt x="2993338" y="1145650"/>
                </a:lnTo>
                <a:lnTo>
                  <a:pt x="2981309" y="1101025"/>
                </a:lnTo>
                <a:lnTo>
                  <a:pt x="2967970" y="1056953"/>
                </a:lnTo>
                <a:lnTo>
                  <a:pt x="2953343" y="1013457"/>
                </a:lnTo>
                <a:lnTo>
                  <a:pt x="2937451" y="970558"/>
                </a:lnTo>
                <a:lnTo>
                  <a:pt x="2920317" y="928278"/>
                </a:lnTo>
                <a:lnTo>
                  <a:pt x="2901962" y="886640"/>
                </a:lnTo>
                <a:lnTo>
                  <a:pt x="2882408" y="845667"/>
                </a:lnTo>
                <a:lnTo>
                  <a:pt x="2861679" y="805380"/>
                </a:lnTo>
                <a:lnTo>
                  <a:pt x="2839795" y="765802"/>
                </a:lnTo>
                <a:lnTo>
                  <a:pt x="2816780" y="726955"/>
                </a:lnTo>
                <a:lnTo>
                  <a:pt x="2792656" y="688861"/>
                </a:lnTo>
                <a:lnTo>
                  <a:pt x="2767444" y="651543"/>
                </a:lnTo>
                <a:lnTo>
                  <a:pt x="2741168" y="615022"/>
                </a:lnTo>
                <a:lnTo>
                  <a:pt x="2713849" y="579322"/>
                </a:lnTo>
                <a:lnTo>
                  <a:pt x="2685510" y="544463"/>
                </a:lnTo>
                <a:lnTo>
                  <a:pt x="2656173" y="510470"/>
                </a:lnTo>
                <a:lnTo>
                  <a:pt x="2625860" y="477363"/>
                </a:lnTo>
                <a:lnTo>
                  <a:pt x="2594594" y="445165"/>
                </a:lnTo>
                <a:lnTo>
                  <a:pt x="2562396" y="413898"/>
                </a:lnTo>
                <a:lnTo>
                  <a:pt x="2529289" y="383585"/>
                </a:lnTo>
                <a:lnTo>
                  <a:pt x="2495296" y="354248"/>
                </a:lnTo>
                <a:lnTo>
                  <a:pt x="2460437" y="325908"/>
                </a:lnTo>
                <a:lnTo>
                  <a:pt x="2424737" y="298589"/>
                </a:lnTo>
                <a:lnTo>
                  <a:pt x="2388217" y="272313"/>
                </a:lnTo>
                <a:lnTo>
                  <a:pt x="2350899" y="247102"/>
                </a:lnTo>
                <a:lnTo>
                  <a:pt x="2312805" y="222977"/>
                </a:lnTo>
                <a:lnTo>
                  <a:pt x="2273958" y="199962"/>
                </a:lnTo>
                <a:lnTo>
                  <a:pt x="2234381" y="178078"/>
                </a:lnTo>
                <a:lnTo>
                  <a:pt x="2194094" y="157349"/>
                </a:lnTo>
                <a:lnTo>
                  <a:pt x="2153121" y="137795"/>
                </a:lnTo>
                <a:lnTo>
                  <a:pt x="2111484" y="119440"/>
                </a:lnTo>
                <a:lnTo>
                  <a:pt x="2069205" y="102305"/>
                </a:lnTo>
                <a:lnTo>
                  <a:pt x="2026306" y="86414"/>
                </a:lnTo>
                <a:lnTo>
                  <a:pt x="1982810" y="71787"/>
                </a:lnTo>
                <a:lnTo>
                  <a:pt x="1938738" y="58448"/>
                </a:lnTo>
                <a:lnTo>
                  <a:pt x="1894114" y="46418"/>
                </a:lnTo>
                <a:lnTo>
                  <a:pt x="1848959" y="35721"/>
                </a:lnTo>
                <a:lnTo>
                  <a:pt x="1803296" y="26377"/>
                </a:lnTo>
                <a:lnTo>
                  <a:pt x="1757146" y="18410"/>
                </a:lnTo>
                <a:lnTo>
                  <a:pt x="1710533" y="11842"/>
                </a:lnTo>
                <a:lnTo>
                  <a:pt x="1663477" y="6694"/>
                </a:lnTo>
                <a:lnTo>
                  <a:pt x="1616003" y="2990"/>
                </a:lnTo>
                <a:lnTo>
                  <a:pt x="1568131" y="751"/>
                </a:lnTo>
                <a:lnTo>
                  <a:pt x="1519885" y="0"/>
                </a:lnTo>
                <a:close/>
              </a:path>
            </a:pathLst>
          </a:custGeom>
          <a:solidFill>
            <a:srgbClr val="F6862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5"/>
          <p:cNvSpPr/>
          <p:nvPr/>
        </p:nvSpPr>
        <p:spPr>
          <a:xfrm>
            <a:off x="2545200" y="6310080"/>
            <a:ext cx="283320" cy="380160"/>
          </a:xfrm>
          <a:custGeom>
            <a:avLst/>
            <a:gdLst/>
            <a:ahLst/>
            <a:cxnLst/>
            <a:rect l="l" t="t" r="r" b="b"/>
            <a:pathLst>
              <a:path w="283844" h="380365">
                <a:moveTo>
                  <a:pt x="248483" y="334746"/>
                </a:moveTo>
                <a:lnTo>
                  <a:pt x="57569" y="334746"/>
                </a:lnTo>
                <a:lnTo>
                  <a:pt x="75669" y="354648"/>
                </a:lnTo>
                <a:lnTo>
                  <a:pt x="97220" y="368800"/>
                </a:lnTo>
                <a:lnTo>
                  <a:pt x="122268" y="377253"/>
                </a:lnTo>
                <a:lnTo>
                  <a:pt x="150863" y="380060"/>
                </a:lnTo>
                <a:lnTo>
                  <a:pt x="177364" y="377553"/>
                </a:lnTo>
                <a:lnTo>
                  <a:pt x="201766" y="370000"/>
                </a:lnTo>
                <a:lnTo>
                  <a:pt x="224170" y="357348"/>
                </a:lnTo>
                <a:lnTo>
                  <a:pt x="244678" y="339547"/>
                </a:lnTo>
                <a:lnTo>
                  <a:pt x="248483" y="334746"/>
                </a:lnTo>
                <a:close/>
                <a:moveTo>
                  <a:pt x="57569" y="0"/>
                </a:moveTo>
                <a:lnTo>
                  <a:pt x="0" y="0"/>
                </a:lnTo>
                <a:lnTo>
                  <a:pt x="0" y="373125"/>
                </a:lnTo>
                <a:lnTo>
                  <a:pt x="57569" y="373125"/>
                </a:lnTo>
                <a:lnTo>
                  <a:pt x="57569" y="334746"/>
                </a:lnTo>
                <a:lnTo>
                  <a:pt x="248483" y="334746"/>
                </a:lnTo>
                <a:lnTo>
                  <a:pt x="256083" y="325158"/>
                </a:lnTo>
                <a:lnTo>
                  <a:pt x="141795" y="325158"/>
                </a:lnTo>
                <a:lnTo>
                  <a:pt x="124511" y="323658"/>
                </a:lnTo>
                <a:lnTo>
                  <a:pt x="81559" y="301167"/>
                </a:lnTo>
                <a:lnTo>
                  <a:pt x="59069" y="257465"/>
                </a:lnTo>
                <a:lnTo>
                  <a:pt x="57569" y="239864"/>
                </a:lnTo>
                <a:lnTo>
                  <a:pt x="59069" y="222277"/>
                </a:lnTo>
                <a:lnTo>
                  <a:pt x="81559" y="179095"/>
                </a:lnTo>
                <a:lnTo>
                  <a:pt x="124511" y="156092"/>
                </a:lnTo>
                <a:lnTo>
                  <a:pt x="141795" y="154584"/>
                </a:lnTo>
                <a:lnTo>
                  <a:pt x="256119" y="154584"/>
                </a:lnTo>
                <a:lnTo>
                  <a:pt x="248052" y="144449"/>
                </a:lnTo>
                <a:lnTo>
                  <a:pt x="57569" y="144449"/>
                </a:lnTo>
                <a:lnTo>
                  <a:pt x="57569" y="0"/>
                </a:lnTo>
                <a:close/>
                <a:moveTo>
                  <a:pt x="256119" y="154584"/>
                </a:moveTo>
                <a:lnTo>
                  <a:pt x="141795" y="154584"/>
                </a:lnTo>
                <a:lnTo>
                  <a:pt x="159074" y="156092"/>
                </a:lnTo>
                <a:lnTo>
                  <a:pt x="174909" y="160648"/>
                </a:lnTo>
                <a:lnTo>
                  <a:pt x="212525" y="191889"/>
                </a:lnTo>
                <a:lnTo>
                  <a:pt x="226021" y="239864"/>
                </a:lnTo>
                <a:lnTo>
                  <a:pt x="224521" y="257465"/>
                </a:lnTo>
                <a:lnTo>
                  <a:pt x="202031" y="301167"/>
                </a:lnTo>
                <a:lnTo>
                  <a:pt x="159074" y="323658"/>
                </a:lnTo>
                <a:lnTo>
                  <a:pt x="141795" y="325158"/>
                </a:lnTo>
                <a:lnTo>
                  <a:pt x="256083" y="325158"/>
                </a:lnTo>
                <a:lnTo>
                  <a:pt x="261779" y="317972"/>
                </a:lnTo>
                <a:lnTo>
                  <a:pt x="273931" y="294101"/>
                </a:lnTo>
                <a:lnTo>
                  <a:pt x="281184" y="268032"/>
                </a:lnTo>
                <a:lnTo>
                  <a:pt x="283591" y="239864"/>
                </a:lnTo>
                <a:lnTo>
                  <a:pt x="281184" y="211472"/>
                </a:lnTo>
                <a:lnTo>
                  <a:pt x="273929" y="185429"/>
                </a:lnTo>
                <a:lnTo>
                  <a:pt x="261773" y="161687"/>
                </a:lnTo>
                <a:lnTo>
                  <a:pt x="256119" y="154584"/>
                </a:lnTo>
                <a:close/>
                <a:moveTo>
                  <a:pt x="150863" y="99669"/>
                </a:moveTo>
                <a:lnTo>
                  <a:pt x="122268" y="102469"/>
                </a:lnTo>
                <a:lnTo>
                  <a:pt x="97220" y="110867"/>
                </a:lnTo>
                <a:lnTo>
                  <a:pt x="75669" y="124862"/>
                </a:lnTo>
                <a:lnTo>
                  <a:pt x="57569" y="144449"/>
                </a:lnTo>
                <a:lnTo>
                  <a:pt x="248052" y="144449"/>
                </a:lnTo>
                <a:lnTo>
                  <a:pt x="201764" y="109735"/>
                </a:lnTo>
                <a:lnTo>
                  <a:pt x="150863" y="996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CustomShape 6"/>
          <p:cNvSpPr/>
          <p:nvPr/>
        </p:nvSpPr>
        <p:spPr>
          <a:xfrm>
            <a:off x="2173680" y="6310080"/>
            <a:ext cx="360" cy="37296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7"/>
          <p:cNvSpPr/>
          <p:nvPr/>
        </p:nvSpPr>
        <p:spPr>
          <a:xfrm>
            <a:off x="2252520" y="6416640"/>
            <a:ext cx="242280" cy="273240"/>
          </a:xfrm>
          <a:custGeom>
            <a:avLst/>
            <a:gdLst/>
            <a:ahLst/>
            <a:cxnLst/>
            <a:rect l="l" t="t" r="r" b="b"/>
            <a:pathLst>
              <a:path w="242569" h="273684">
                <a:moveTo>
                  <a:pt x="57569" y="0"/>
                </a:moveTo>
                <a:lnTo>
                  <a:pt x="0" y="0"/>
                </a:lnTo>
                <a:lnTo>
                  <a:pt x="0" y="164833"/>
                </a:lnTo>
                <a:lnTo>
                  <a:pt x="7312" y="210437"/>
                </a:lnTo>
                <a:lnTo>
                  <a:pt x="28551" y="244595"/>
                </a:lnTo>
                <a:lnTo>
                  <a:pt x="62670" y="266028"/>
                </a:lnTo>
                <a:lnTo>
                  <a:pt x="108623" y="273456"/>
                </a:lnTo>
                <a:lnTo>
                  <a:pt x="131252" y="271319"/>
                </a:lnTo>
                <a:lnTo>
                  <a:pt x="151633" y="264667"/>
                </a:lnTo>
                <a:lnTo>
                  <a:pt x="169596" y="253139"/>
                </a:lnTo>
                <a:lnTo>
                  <a:pt x="184975" y="236372"/>
                </a:lnTo>
                <a:lnTo>
                  <a:pt x="242544" y="236372"/>
                </a:lnTo>
                <a:lnTo>
                  <a:pt x="242544" y="218554"/>
                </a:lnTo>
                <a:lnTo>
                  <a:pt x="121272" y="218554"/>
                </a:lnTo>
                <a:lnTo>
                  <a:pt x="94323" y="214196"/>
                </a:lnTo>
                <a:lnTo>
                  <a:pt x="74314" y="201623"/>
                </a:lnTo>
                <a:lnTo>
                  <a:pt x="61857" y="181590"/>
                </a:lnTo>
                <a:lnTo>
                  <a:pt x="57569" y="154851"/>
                </a:lnTo>
                <a:lnTo>
                  <a:pt x="57569" y="0"/>
                </a:lnTo>
                <a:close/>
                <a:moveTo>
                  <a:pt x="242544" y="236372"/>
                </a:moveTo>
                <a:lnTo>
                  <a:pt x="184975" y="236372"/>
                </a:lnTo>
                <a:lnTo>
                  <a:pt x="184975" y="266522"/>
                </a:lnTo>
                <a:lnTo>
                  <a:pt x="242544" y="266522"/>
                </a:lnTo>
                <a:lnTo>
                  <a:pt x="242544" y="236372"/>
                </a:lnTo>
                <a:close/>
                <a:moveTo>
                  <a:pt x="242544" y="0"/>
                </a:moveTo>
                <a:lnTo>
                  <a:pt x="184975" y="0"/>
                </a:lnTo>
                <a:lnTo>
                  <a:pt x="184975" y="154038"/>
                </a:lnTo>
                <a:lnTo>
                  <a:pt x="180268" y="179753"/>
                </a:lnTo>
                <a:lnTo>
                  <a:pt x="167116" y="200193"/>
                </a:lnTo>
                <a:lnTo>
                  <a:pt x="146967" y="213685"/>
                </a:lnTo>
                <a:lnTo>
                  <a:pt x="121272" y="218554"/>
                </a:lnTo>
                <a:lnTo>
                  <a:pt x="242544" y="218554"/>
                </a:lnTo>
                <a:lnTo>
                  <a:pt x="2425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8"/>
          <p:cNvSpPr/>
          <p:nvPr/>
        </p:nvSpPr>
        <p:spPr>
          <a:xfrm>
            <a:off x="1848240" y="6409800"/>
            <a:ext cx="260640" cy="280440"/>
          </a:xfrm>
          <a:custGeom>
            <a:avLst/>
            <a:gdLst/>
            <a:ahLst/>
            <a:cxnLst/>
            <a:rect l="l" t="t" r="r" b="b"/>
            <a:pathLst>
              <a:path w="260985" h="280670">
                <a:moveTo>
                  <a:pt x="140728" y="0"/>
                </a:moveTo>
                <a:lnTo>
                  <a:pt x="86493" y="10059"/>
                </a:lnTo>
                <a:lnTo>
                  <a:pt x="41059" y="40512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6" y="257668"/>
                </a:lnTo>
                <a:lnTo>
                  <a:pt x="112560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2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5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9"/>
          <p:cNvSpPr/>
          <p:nvPr/>
        </p:nvSpPr>
        <p:spPr>
          <a:xfrm>
            <a:off x="1779840" y="6310080"/>
            <a:ext cx="360" cy="37296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0"/>
                </a:moveTo>
                <a:lnTo>
                  <a:pt x="0" y="373138"/>
                </a:lnTo>
              </a:path>
            </a:pathLst>
          </a:custGeom>
          <a:noFill/>
          <a:ln w="57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10"/>
          <p:cNvSpPr/>
          <p:nvPr/>
        </p:nvSpPr>
        <p:spPr>
          <a:xfrm>
            <a:off x="1417320" y="6409800"/>
            <a:ext cx="283320" cy="280440"/>
          </a:xfrm>
          <a:custGeom>
            <a:avLst/>
            <a:gdLst/>
            <a:ahLst/>
            <a:cxnLst/>
            <a:rect l="l" t="t" r="r" b="b"/>
            <a:pathLst>
              <a:path w="283844" h="280670">
                <a:moveTo>
                  <a:pt x="132727" y="0"/>
                </a:moveTo>
                <a:lnTo>
                  <a:pt x="81826" y="10066"/>
                </a:lnTo>
                <a:lnTo>
                  <a:pt x="38925" y="40525"/>
                </a:lnTo>
                <a:lnTo>
                  <a:pt x="9666" y="85759"/>
                </a:lnTo>
                <a:lnTo>
                  <a:pt x="0" y="140195"/>
                </a:lnTo>
                <a:lnTo>
                  <a:pt x="2408" y="168363"/>
                </a:lnTo>
                <a:lnTo>
                  <a:pt x="21822" y="218303"/>
                </a:lnTo>
                <a:lnTo>
                  <a:pt x="59425" y="257678"/>
                </a:lnTo>
                <a:lnTo>
                  <a:pt x="106226" y="277884"/>
                </a:lnTo>
                <a:lnTo>
                  <a:pt x="132727" y="280390"/>
                </a:lnTo>
                <a:lnTo>
                  <a:pt x="161328" y="277584"/>
                </a:lnTo>
                <a:lnTo>
                  <a:pt x="186375" y="269130"/>
                </a:lnTo>
                <a:lnTo>
                  <a:pt x="207922" y="254978"/>
                </a:lnTo>
                <a:lnTo>
                  <a:pt x="226021" y="235077"/>
                </a:lnTo>
                <a:lnTo>
                  <a:pt x="283591" y="235077"/>
                </a:lnTo>
                <a:lnTo>
                  <a:pt x="283591" y="225488"/>
                </a:lnTo>
                <a:lnTo>
                  <a:pt x="141795" y="225488"/>
                </a:lnTo>
                <a:lnTo>
                  <a:pt x="124516" y="223988"/>
                </a:lnTo>
                <a:lnTo>
                  <a:pt x="81559" y="201498"/>
                </a:lnTo>
                <a:lnTo>
                  <a:pt x="59069" y="157796"/>
                </a:lnTo>
                <a:lnTo>
                  <a:pt x="57569" y="140195"/>
                </a:lnTo>
                <a:lnTo>
                  <a:pt x="59069" y="122607"/>
                </a:lnTo>
                <a:lnTo>
                  <a:pt x="81559" y="79425"/>
                </a:lnTo>
                <a:lnTo>
                  <a:pt x="124516" y="56422"/>
                </a:lnTo>
                <a:lnTo>
                  <a:pt x="141795" y="54914"/>
                </a:lnTo>
                <a:lnTo>
                  <a:pt x="283591" y="54914"/>
                </a:lnTo>
                <a:lnTo>
                  <a:pt x="283591" y="44780"/>
                </a:lnTo>
                <a:lnTo>
                  <a:pt x="226021" y="44780"/>
                </a:lnTo>
                <a:lnTo>
                  <a:pt x="207922" y="25192"/>
                </a:lnTo>
                <a:lnTo>
                  <a:pt x="186375" y="11198"/>
                </a:lnTo>
                <a:lnTo>
                  <a:pt x="161328" y="2799"/>
                </a:lnTo>
                <a:lnTo>
                  <a:pt x="132727" y="0"/>
                </a:lnTo>
                <a:close/>
                <a:moveTo>
                  <a:pt x="283591" y="235077"/>
                </a:moveTo>
                <a:lnTo>
                  <a:pt x="226021" y="235077"/>
                </a:lnTo>
                <a:lnTo>
                  <a:pt x="226021" y="273456"/>
                </a:lnTo>
                <a:lnTo>
                  <a:pt x="283591" y="273456"/>
                </a:lnTo>
                <a:lnTo>
                  <a:pt x="283591" y="235077"/>
                </a:lnTo>
                <a:close/>
                <a:moveTo>
                  <a:pt x="283591" y="54914"/>
                </a:moveTo>
                <a:lnTo>
                  <a:pt x="141795" y="54914"/>
                </a:lnTo>
                <a:lnTo>
                  <a:pt x="159079" y="56422"/>
                </a:lnTo>
                <a:lnTo>
                  <a:pt x="174913" y="60979"/>
                </a:lnTo>
                <a:lnTo>
                  <a:pt x="212525" y="92219"/>
                </a:lnTo>
                <a:lnTo>
                  <a:pt x="226021" y="140195"/>
                </a:lnTo>
                <a:lnTo>
                  <a:pt x="224521" y="157796"/>
                </a:lnTo>
                <a:lnTo>
                  <a:pt x="202031" y="201498"/>
                </a:lnTo>
                <a:lnTo>
                  <a:pt x="159079" y="223988"/>
                </a:lnTo>
                <a:lnTo>
                  <a:pt x="141795" y="225488"/>
                </a:lnTo>
                <a:lnTo>
                  <a:pt x="283591" y="225488"/>
                </a:lnTo>
                <a:lnTo>
                  <a:pt x="283591" y="54914"/>
                </a:lnTo>
                <a:close/>
                <a:moveTo>
                  <a:pt x="283591" y="6934"/>
                </a:moveTo>
                <a:lnTo>
                  <a:pt x="226021" y="6934"/>
                </a:lnTo>
                <a:lnTo>
                  <a:pt x="226021" y="44780"/>
                </a:lnTo>
                <a:lnTo>
                  <a:pt x="283591" y="44780"/>
                </a:lnTo>
                <a:lnTo>
                  <a:pt x="283591" y="693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11"/>
          <p:cNvSpPr/>
          <p:nvPr/>
        </p:nvSpPr>
        <p:spPr>
          <a:xfrm>
            <a:off x="944640" y="6409800"/>
            <a:ext cx="281520" cy="280440"/>
          </a:xfrm>
          <a:custGeom>
            <a:avLst/>
            <a:gdLst/>
            <a:ahLst/>
            <a:cxnLst/>
            <a:rect l="l" t="t" r="r" b="b"/>
            <a:pathLst>
              <a:path w="281940" h="280670">
                <a:moveTo>
                  <a:pt x="140728" y="0"/>
                </a:moveTo>
                <a:lnTo>
                  <a:pt x="86491" y="10059"/>
                </a:lnTo>
                <a:lnTo>
                  <a:pt x="41046" y="40513"/>
                </a:lnTo>
                <a:lnTo>
                  <a:pt x="10331" y="85751"/>
                </a:lnTo>
                <a:lnTo>
                  <a:pt x="0" y="140182"/>
                </a:lnTo>
                <a:lnTo>
                  <a:pt x="2591" y="168582"/>
                </a:lnTo>
                <a:lnTo>
                  <a:pt x="23172" y="218372"/>
                </a:lnTo>
                <a:lnTo>
                  <a:pt x="62626" y="257666"/>
                </a:lnTo>
                <a:lnTo>
                  <a:pt x="112560" y="277871"/>
                </a:lnTo>
                <a:lnTo>
                  <a:pt x="140728" y="280377"/>
                </a:lnTo>
                <a:lnTo>
                  <a:pt x="168891" y="277871"/>
                </a:lnTo>
                <a:lnTo>
                  <a:pt x="194959" y="270317"/>
                </a:lnTo>
                <a:lnTo>
                  <a:pt x="218829" y="257666"/>
                </a:lnTo>
                <a:lnTo>
                  <a:pt x="240398" y="239864"/>
                </a:lnTo>
                <a:lnTo>
                  <a:pt x="252371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79"/>
                </a:lnTo>
                <a:lnTo>
                  <a:pt x="63808" y="173815"/>
                </a:lnTo>
                <a:lnTo>
                  <a:pt x="57569" y="140182"/>
                </a:lnTo>
                <a:lnTo>
                  <a:pt x="63810" y="106556"/>
                </a:lnTo>
                <a:lnTo>
                  <a:pt x="81141" y="79497"/>
                </a:lnTo>
                <a:lnTo>
                  <a:pt x="107477" y="61460"/>
                </a:lnTo>
                <a:lnTo>
                  <a:pt x="140728" y="54902"/>
                </a:lnTo>
                <a:lnTo>
                  <a:pt x="252371" y="54902"/>
                </a:lnTo>
                <a:lnTo>
                  <a:pt x="240398" y="40513"/>
                </a:lnTo>
                <a:lnTo>
                  <a:pt x="218829" y="22711"/>
                </a:lnTo>
                <a:lnTo>
                  <a:pt x="194959" y="10059"/>
                </a:lnTo>
                <a:lnTo>
                  <a:pt x="168891" y="2506"/>
                </a:lnTo>
                <a:lnTo>
                  <a:pt x="140728" y="0"/>
                </a:lnTo>
                <a:close/>
                <a:moveTo>
                  <a:pt x="252371" y="54902"/>
                </a:moveTo>
                <a:lnTo>
                  <a:pt x="140728" y="54902"/>
                </a:lnTo>
                <a:lnTo>
                  <a:pt x="173980" y="61460"/>
                </a:lnTo>
                <a:lnTo>
                  <a:pt x="200315" y="79497"/>
                </a:lnTo>
                <a:lnTo>
                  <a:pt x="217647" y="106556"/>
                </a:lnTo>
                <a:lnTo>
                  <a:pt x="223888" y="140182"/>
                </a:lnTo>
                <a:lnTo>
                  <a:pt x="217647" y="173815"/>
                </a:lnTo>
                <a:lnTo>
                  <a:pt x="200315" y="200879"/>
                </a:lnTo>
                <a:lnTo>
                  <a:pt x="173980" y="218917"/>
                </a:lnTo>
                <a:lnTo>
                  <a:pt x="140728" y="225475"/>
                </a:lnTo>
                <a:lnTo>
                  <a:pt x="252371" y="225475"/>
                </a:lnTo>
                <a:lnTo>
                  <a:pt x="258282" y="218370"/>
                </a:lnTo>
                <a:lnTo>
                  <a:pt x="271118" y="194624"/>
                </a:lnTo>
                <a:lnTo>
                  <a:pt x="278854" y="168577"/>
                </a:lnTo>
                <a:lnTo>
                  <a:pt x="281444" y="140182"/>
                </a:lnTo>
                <a:lnTo>
                  <a:pt x="278854" y="111795"/>
                </a:lnTo>
                <a:lnTo>
                  <a:pt x="271118" y="85751"/>
                </a:lnTo>
                <a:lnTo>
                  <a:pt x="258282" y="62006"/>
                </a:lnTo>
                <a:lnTo>
                  <a:pt x="252371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12"/>
          <p:cNvSpPr/>
          <p:nvPr/>
        </p:nvSpPr>
        <p:spPr>
          <a:xfrm>
            <a:off x="1265760" y="6410520"/>
            <a:ext cx="136800" cy="272520"/>
          </a:xfrm>
          <a:custGeom>
            <a:avLst/>
            <a:gdLst/>
            <a:ahLst/>
            <a:cxnLst/>
            <a:rect l="l" t="t" r="r" b="b"/>
            <a:pathLst>
              <a:path w="137159" h="273050">
                <a:moveTo>
                  <a:pt x="57569" y="6286"/>
                </a:moveTo>
                <a:lnTo>
                  <a:pt x="0" y="6286"/>
                </a:lnTo>
                <a:lnTo>
                  <a:pt x="0" y="272808"/>
                </a:lnTo>
                <a:lnTo>
                  <a:pt x="57569" y="272808"/>
                </a:lnTo>
                <a:lnTo>
                  <a:pt x="57569" y="136207"/>
                </a:lnTo>
                <a:lnTo>
                  <a:pt x="61757" y="104528"/>
                </a:lnTo>
                <a:lnTo>
                  <a:pt x="75333" y="79524"/>
                </a:lnTo>
                <a:lnTo>
                  <a:pt x="99810" y="63201"/>
                </a:lnTo>
                <a:lnTo>
                  <a:pt x="136702" y="57569"/>
                </a:lnTo>
                <a:lnTo>
                  <a:pt x="136702" y="44132"/>
                </a:lnTo>
                <a:lnTo>
                  <a:pt x="57569" y="44132"/>
                </a:lnTo>
                <a:lnTo>
                  <a:pt x="57569" y="6286"/>
                </a:lnTo>
                <a:close/>
                <a:moveTo>
                  <a:pt x="136702" y="0"/>
                </a:moveTo>
                <a:lnTo>
                  <a:pt x="112849" y="4529"/>
                </a:lnTo>
                <a:lnTo>
                  <a:pt x="91730" y="13393"/>
                </a:lnTo>
                <a:lnTo>
                  <a:pt x="73314" y="26594"/>
                </a:lnTo>
                <a:lnTo>
                  <a:pt x="57569" y="44132"/>
                </a:lnTo>
                <a:lnTo>
                  <a:pt x="136702" y="44132"/>
                </a:lnTo>
                <a:lnTo>
                  <a:pt x="1367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13"/>
          <p:cNvSpPr/>
          <p:nvPr/>
        </p:nvSpPr>
        <p:spPr>
          <a:xfrm>
            <a:off x="659160" y="6409800"/>
            <a:ext cx="260640" cy="280440"/>
          </a:xfrm>
          <a:custGeom>
            <a:avLst/>
            <a:gdLst/>
            <a:ahLst/>
            <a:cxnLst/>
            <a:rect l="l" t="t" r="r" b="b"/>
            <a:pathLst>
              <a:path w="260984" h="280670">
                <a:moveTo>
                  <a:pt x="140728" y="0"/>
                </a:moveTo>
                <a:lnTo>
                  <a:pt x="86493" y="10059"/>
                </a:lnTo>
                <a:lnTo>
                  <a:pt x="41059" y="40513"/>
                </a:lnTo>
                <a:lnTo>
                  <a:pt x="10333" y="85758"/>
                </a:lnTo>
                <a:lnTo>
                  <a:pt x="0" y="140195"/>
                </a:lnTo>
                <a:lnTo>
                  <a:pt x="2591" y="168588"/>
                </a:lnTo>
                <a:lnTo>
                  <a:pt x="23172" y="218372"/>
                </a:lnTo>
                <a:lnTo>
                  <a:pt x="62627" y="257668"/>
                </a:lnTo>
                <a:lnTo>
                  <a:pt x="112566" y="277882"/>
                </a:lnTo>
                <a:lnTo>
                  <a:pt x="140728" y="280390"/>
                </a:lnTo>
                <a:lnTo>
                  <a:pt x="168307" y="277882"/>
                </a:lnTo>
                <a:lnTo>
                  <a:pt x="216663" y="257668"/>
                </a:lnTo>
                <a:lnTo>
                  <a:pt x="249876" y="225475"/>
                </a:lnTo>
                <a:lnTo>
                  <a:pt x="140728" y="225475"/>
                </a:lnTo>
                <a:lnTo>
                  <a:pt x="107471" y="218917"/>
                </a:lnTo>
                <a:lnTo>
                  <a:pt x="81137" y="200880"/>
                </a:lnTo>
                <a:lnTo>
                  <a:pt x="63808" y="173821"/>
                </a:lnTo>
                <a:lnTo>
                  <a:pt x="57569" y="140195"/>
                </a:lnTo>
                <a:lnTo>
                  <a:pt x="63810" y="106567"/>
                </a:lnTo>
                <a:lnTo>
                  <a:pt x="81141" y="79503"/>
                </a:lnTo>
                <a:lnTo>
                  <a:pt x="107477" y="61462"/>
                </a:lnTo>
                <a:lnTo>
                  <a:pt x="140728" y="54902"/>
                </a:lnTo>
                <a:lnTo>
                  <a:pt x="249875" y="54902"/>
                </a:lnTo>
                <a:lnTo>
                  <a:pt x="244148" y="47752"/>
                </a:lnTo>
                <a:lnTo>
                  <a:pt x="237540" y="40513"/>
                </a:lnTo>
                <a:lnTo>
                  <a:pt x="216663" y="22711"/>
                </a:lnTo>
                <a:lnTo>
                  <a:pt x="193601" y="10059"/>
                </a:lnTo>
                <a:lnTo>
                  <a:pt x="168307" y="2506"/>
                </a:lnTo>
                <a:lnTo>
                  <a:pt x="140728" y="0"/>
                </a:lnTo>
                <a:close/>
                <a:moveTo>
                  <a:pt x="213537" y="182232"/>
                </a:moveTo>
                <a:lnTo>
                  <a:pt x="186927" y="211663"/>
                </a:lnTo>
                <a:lnTo>
                  <a:pt x="140728" y="225475"/>
                </a:lnTo>
                <a:lnTo>
                  <a:pt x="249876" y="225475"/>
                </a:lnTo>
                <a:lnTo>
                  <a:pt x="250163" y="225118"/>
                </a:lnTo>
                <a:lnTo>
                  <a:pt x="255584" y="217342"/>
                </a:lnTo>
                <a:lnTo>
                  <a:pt x="260413" y="209296"/>
                </a:lnTo>
                <a:lnTo>
                  <a:pt x="213537" y="182232"/>
                </a:lnTo>
                <a:close/>
                <a:moveTo>
                  <a:pt x="249875" y="54902"/>
                </a:moveTo>
                <a:lnTo>
                  <a:pt x="140728" y="54902"/>
                </a:lnTo>
                <a:lnTo>
                  <a:pt x="157504" y="56428"/>
                </a:lnTo>
                <a:lnTo>
                  <a:pt x="172894" y="61026"/>
                </a:lnTo>
                <a:lnTo>
                  <a:pt x="205219" y="85318"/>
                </a:lnTo>
                <a:lnTo>
                  <a:pt x="213537" y="98158"/>
                </a:lnTo>
                <a:lnTo>
                  <a:pt x="260413" y="71094"/>
                </a:lnTo>
                <a:lnTo>
                  <a:pt x="255584" y="63040"/>
                </a:lnTo>
                <a:lnTo>
                  <a:pt x="250163" y="55260"/>
                </a:lnTo>
                <a:lnTo>
                  <a:pt x="249875" y="549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14"/>
          <p:cNvSpPr/>
          <p:nvPr/>
        </p:nvSpPr>
        <p:spPr>
          <a:xfrm>
            <a:off x="9496800" y="1434600"/>
            <a:ext cx="2923200" cy="5175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15"/>
          <p:cNvSpPr/>
          <p:nvPr/>
        </p:nvSpPr>
        <p:spPr>
          <a:xfrm>
            <a:off x="6525360" y="1684440"/>
            <a:ext cx="2683800" cy="5060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16"/>
          <p:cNvSpPr/>
          <p:nvPr/>
        </p:nvSpPr>
        <p:spPr>
          <a:xfrm>
            <a:off x="8326080" y="2115000"/>
            <a:ext cx="2143080" cy="51278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17"/>
          <p:cNvSpPr/>
          <p:nvPr/>
        </p:nvSpPr>
        <p:spPr>
          <a:xfrm>
            <a:off x="505080" y="537120"/>
            <a:ext cx="4938180" cy="26442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3960" rIns="0" bIns="0"/>
          <a:lstStyle/>
          <a:p>
            <a:pPr marL="14400">
              <a:lnSpc>
                <a:spcPts val="3685"/>
              </a:lnSpc>
              <a:spcBef>
                <a:spcPts val="740"/>
              </a:spcBef>
            </a:pPr>
            <a:r>
              <a:rPr lang="en-US" sz="3900" b="1" spc="52" dirty="0">
                <a:solidFill>
                  <a:srgbClr val="FFFFFF"/>
                </a:solidFill>
                <a:latin typeface="Gilroy"/>
              </a:rPr>
              <a:t>LIPOS</a:t>
            </a:r>
            <a:r>
              <a:rPr lang="hu-HU" sz="3900" b="1" spc="52" dirty="0">
                <a:solidFill>
                  <a:srgbClr val="FFFFFF"/>
                </a:solidFill>
                <a:latin typeface="Gilroy"/>
              </a:rPr>
              <a:t>ZÓMÁS</a:t>
            </a:r>
            <a:r>
              <a:rPr lang="en-US" sz="3900" b="1" spc="52" dirty="0">
                <a:solidFill>
                  <a:srgbClr val="FFFFFF"/>
                </a:solidFill>
                <a:latin typeface="Gilroy"/>
              </a:rPr>
              <a:t> TECHNOL</a:t>
            </a:r>
            <a:r>
              <a:rPr lang="hu-HU" sz="3900" b="1" spc="52" dirty="0">
                <a:solidFill>
                  <a:srgbClr val="FFFFFF"/>
                </a:solidFill>
                <a:latin typeface="Gilroy"/>
              </a:rPr>
              <a:t>ÓGIA</a:t>
            </a:r>
            <a:r>
              <a:rPr lang="en-US" sz="3900" b="1" spc="52" dirty="0">
                <a:solidFill>
                  <a:srgbClr val="FFFFFF"/>
                </a:solidFill>
                <a:latin typeface="Gilroy"/>
              </a:rPr>
              <a:t> -</a:t>
            </a:r>
          </a:p>
          <a:p>
            <a:pPr marL="14400">
              <a:lnSpc>
                <a:spcPts val="3685"/>
              </a:lnSpc>
              <a:spcBef>
                <a:spcPts val="740"/>
              </a:spcBef>
            </a:pPr>
            <a:r>
              <a:rPr lang="hu-HU" sz="3900" b="1" spc="52" dirty="0">
                <a:solidFill>
                  <a:srgbClr val="FFFFFF"/>
                </a:solidFill>
                <a:latin typeface="Gilroy"/>
              </a:rPr>
              <a:t>A BIOLÓGIAI HASZNOSULÁS ÚJ SZINTJE</a:t>
            </a:r>
            <a:endParaRPr lang="ru-RU" sz="3900" b="0" strike="noStrike" spc="-1" dirty="0"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5"/>
          <p:cNvSpPr/>
          <p:nvPr/>
        </p:nvSpPr>
        <p:spPr>
          <a:xfrm>
            <a:off x="579960" y="1065960"/>
            <a:ext cx="4973040" cy="488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hu-HU" sz="1950" b="1" strike="noStrike" spc="-1" dirty="0">
                <a:solidFill>
                  <a:srgbClr val="565655"/>
                </a:solidFill>
                <a:latin typeface="Gilroy"/>
              </a:rPr>
              <a:t>Mennyisége: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60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ml </a:t>
            </a:r>
            <a:r>
              <a:rPr lang="ru-RU" sz="1600" b="0" strike="noStrike" spc="52" dirty="0">
                <a:solidFill>
                  <a:srgbClr val="565655"/>
                </a:solidFill>
                <a:latin typeface="Helvetica Neue World"/>
              </a:rPr>
              <a:t>/2</a:t>
            </a:r>
            <a:r>
              <a:rPr lang="ru-RU" sz="1600" b="0" strike="noStrike" spc="-4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fl.oz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hu-HU" sz="1950" b="1" strike="noStrike" spc="4" dirty="0">
                <a:solidFill>
                  <a:srgbClr val="565655"/>
                </a:solidFill>
                <a:latin typeface="Gilroy"/>
              </a:rPr>
              <a:t>Adagolása: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0,5 </a:t>
            </a:r>
            <a:r>
              <a:rPr lang="hu-HU" sz="1600" b="0" strike="noStrike" spc="-7" dirty="0">
                <a:solidFill>
                  <a:srgbClr val="565655"/>
                </a:solidFill>
                <a:latin typeface="Helvetica Neue World"/>
              </a:rPr>
              <a:t>ml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32" dirty="0">
                <a:solidFill>
                  <a:srgbClr val="565655"/>
                </a:solidFill>
                <a:latin typeface="Helvetica Neue World"/>
              </a:rPr>
              <a:t>(10</a:t>
            </a:r>
            <a:r>
              <a:rPr lang="hu-HU" sz="1600" b="0" strike="noStrike" spc="-32" dirty="0">
                <a:solidFill>
                  <a:srgbClr val="565655"/>
                </a:solidFill>
                <a:latin typeface="Helvetica Neue World"/>
              </a:rPr>
              <a:t> µg D3 vitamin, a napi beviteli referencia érték 200%-a. </a:t>
            </a: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hu-HU" sz="1950" b="1" spc="-21" dirty="0">
                <a:solidFill>
                  <a:srgbClr val="565655"/>
                </a:solidFill>
                <a:latin typeface="Gilroy"/>
              </a:rPr>
              <a:t>Összetevők</a:t>
            </a:r>
            <a:r>
              <a:rPr lang="ru-RU" sz="1950" b="1" strike="noStrike" spc="-2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víz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;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édesítőszer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: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xilit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*;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emulgeálószer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: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lecitin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;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nedvesítőszer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: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glicerin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;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tartósítószer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: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kálium-szorbát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;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sárgabarack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-aroma;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kolekalciferol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 (D3-vitamin);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antioxidáns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: E-vitamin (D-alfa-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tokoferol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).</a:t>
            </a:r>
            <a:endParaRPr lang="hu-HU" sz="1600" spc="12" dirty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</a:pPr>
            <a:r>
              <a:rPr lang="hu-HU" sz="1600" spc="52" dirty="0">
                <a:solidFill>
                  <a:srgbClr val="565655"/>
                </a:solidFill>
                <a:latin typeface="Helvetica Neue World"/>
              </a:rPr>
              <a:t>Kód</a:t>
            </a:r>
            <a:r>
              <a:rPr lang="ru-RU" sz="1600" b="0" strike="noStrike" spc="52" dirty="0">
                <a:solidFill>
                  <a:srgbClr val="565655"/>
                </a:solidFill>
                <a:latin typeface="Helvetica Neue World"/>
              </a:rPr>
              <a:t>: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2167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55" name="CustomShape 6"/>
          <p:cNvSpPr/>
          <p:nvPr/>
        </p:nvSpPr>
        <p:spPr>
          <a:xfrm>
            <a:off x="7469280" y="540000"/>
            <a:ext cx="5166720" cy="66175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TextShape 7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VITAMIN D3</a:t>
            </a:r>
          </a:p>
        </p:txBody>
      </p:sp>
      <p:sp>
        <p:nvSpPr>
          <p:cNvPr id="357" name="TextShape 8"/>
          <p:cNvSpPr txBox="1"/>
          <p:nvPr/>
        </p:nvSpPr>
        <p:spPr>
          <a:xfrm>
            <a:off x="573480" y="71136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hu-HU" sz="3700" b="1" spc="12" dirty="0">
                <a:solidFill>
                  <a:srgbClr val="565655"/>
                </a:solidFill>
                <a:latin typeface="Gilroy"/>
              </a:rPr>
              <a:t>LIPOSZÓMÁS D3 </a:t>
            </a:r>
            <a:r>
              <a:rPr lang="hu-HU" sz="3700" b="1" strike="noStrike" spc="12" dirty="0">
                <a:solidFill>
                  <a:srgbClr val="565655"/>
                </a:solidFill>
                <a:latin typeface="Gilroy"/>
              </a:rPr>
              <a:t>VITAM</a:t>
            </a:r>
            <a:r>
              <a:rPr lang="hu-HU" sz="3700" b="1" spc="12" dirty="0">
                <a:solidFill>
                  <a:srgbClr val="565655"/>
                </a:solidFill>
                <a:latin typeface="Gilroy"/>
              </a:rPr>
              <a:t>IN</a:t>
            </a:r>
            <a:endParaRPr lang="ru-RU" sz="3700" b="1" strike="noStrike" spc="-1" dirty="0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0" y="0"/>
            <a:ext cx="78138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2"/>
          <p:cNvSpPr/>
          <p:nvPr/>
        </p:nvSpPr>
        <p:spPr>
          <a:xfrm>
            <a:off x="7433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3"/>
          <p:cNvSpPr/>
          <p:nvPr/>
        </p:nvSpPr>
        <p:spPr>
          <a:xfrm>
            <a:off x="579960" y="2570040"/>
            <a:ext cx="4822560" cy="23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dirty="0"/>
              <a:t>Szabályozza a kalcium, magnézium, foszfor és ezek egyensúlyának csontszövetben történő felszívódását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hu-HU" sz="1600" dirty="0"/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dirty="0"/>
              <a:t>Erősíti az immunrendszert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hu-HU" sz="1600" dirty="0"/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dirty="0"/>
              <a:t>Szükséges a női és férfi reproduktív rendszer normális működéséhez</a:t>
            </a:r>
            <a:endParaRPr lang="hu-HU" sz="1600" b="0" strike="noStrike" spc="-1" dirty="0">
              <a:latin typeface="Helvetica Neue World"/>
            </a:endParaRPr>
          </a:p>
        </p:txBody>
      </p:sp>
      <p:sp>
        <p:nvSpPr>
          <p:cNvPr id="361" name="CustomShape 4"/>
          <p:cNvSpPr/>
          <p:nvPr/>
        </p:nvSpPr>
        <p:spPr>
          <a:xfrm>
            <a:off x="8637120" y="343440"/>
            <a:ext cx="2948400" cy="69714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TextShape 5"/>
          <p:cNvSpPr txBox="1"/>
          <p:nvPr/>
        </p:nvSpPr>
        <p:spPr>
          <a:xfrm>
            <a:off x="609480" y="779400"/>
            <a:ext cx="5184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hu-HU" sz="4200" b="1" spc="12" dirty="0">
                <a:solidFill>
                  <a:srgbClr val="565655"/>
                </a:solidFill>
                <a:latin typeface="Gilroy"/>
              </a:rPr>
              <a:t>D3 VITAMIN</a:t>
            </a:r>
            <a:endParaRPr lang="ru-RU" sz="4200" b="1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63" name="TextShape 6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en-US" sz="2000" b="1" spc="-1" dirty="0">
                <a:solidFill>
                  <a:srgbClr val="565655"/>
                </a:solidFill>
                <a:latin typeface="Social Gothic"/>
              </a:rPr>
              <a:t>ENERG</a:t>
            </a:r>
            <a:r>
              <a:rPr lang="hu-HU" sz="2000" b="1" spc="-1" dirty="0">
                <a:solidFill>
                  <a:srgbClr val="565655"/>
                </a:solidFill>
                <a:latin typeface="Social Gothic"/>
              </a:rPr>
              <a:t>IA</a:t>
            </a:r>
            <a:r>
              <a:rPr lang="en-US" sz="2000" b="1" spc="-1" dirty="0">
                <a:solidFill>
                  <a:srgbClr val="565655"/>
                </a:solidFill>
                <a:latin typeface="Social Gothic"/>
              </a:rPr>
              <a:t>, </a:t>
            </a:r>
            <a:r>
              <a:rPr lang="hu-HU" sz="2000" b="1" spc="-1" dirty="0">
                <a:solidFill>
                  <a:srgbClr val="565655"/>
                </a:solidFill>
                <a:latin typeface="Social Gothic"/>
              </a:rPr>
              <a:t>CSONTOK, IMMUNITÁS</a:t>
            </a:r>
            <a:endParaRPr lang="ru-RU" sz="2000" b="1" strike="noStrike" spc="-1" dirty="0">
              <a:solidFill>
                <a:srgbClr val="565655"/>
              </a:solidFill>
              <a:latin typeface="Social Gothic"/>
            </a:endParaRPr>
          </a:p>
        </p:txBody>
      </p:sp>
      <p:sp>
        <p:nvSpPr>
          <p:cNvPr id="364" name="CustomShape 7"/>
          <p:cNvSpPr/>
          <p:nvPr/>
        </p:nvSpPr>
        <p:spPr>
          <a:xfrm>
            <a:off x="335880" y="26748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8"/>
          <p:cNvSpPr/>
          <p:nvPr/>
        </p:nvSpPr>
        <p:spPr>
          <a:xfrm>
            <a:off x="335880" y="339372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9"/>
          <p:cNvSpPr/>
          <p:nvPr/>
        </p:nvSpPr>
        <p:spPr>
          <a:xfrm>
            <a:off x="335880" y="385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0" y="0"/>
            <a:ext cx="13004640" cy="7315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TextShape 2"/>
          <p:cNvSpPr txBox="1"/>
          <p:nvPr/>
        </p:nvSpPr>
        <p:spPr>
          <a:xfrm>
            <a:off x="435240" y="459810"/>
            <a:ext cx="6899040" cy="1067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hu-HU" sz="3700" b="1" spc="12" dirty="0">
                <a:latin typeface="Gilroy"/>
              </a:rPr>
              <a:t>D3 VITAMIN FOGYASZTÁS EURÓPÁBAN</a:t>
            </a:r>
            <a:endParaRPr lang="ru-RU" sz="3700" b="1" strike="noStrike" spc="-1" dirty="0">
              <a:latin typeface="Gilroy"/>
            </a:endParaRPr>
          </a:p>
        </p:txBody>
      </p:sp>
      <p:graphicFrame>
        <p:nvGraphicFramePr>
          <p:cNvPr id="374" name="Chart 373"/>
          <p:cNvGraphicFramePr/>
          <p:nvPr>
            <p:extLst>
              <p:ext uri="{D42A27DB-BD31-4B8C-83A1-F6EECF244321}">
                <p14:modId xmlns:p14="http://schemas.microsoft.com/office/powerpoint/2010/main" val="1983745160"/>
              </p:ext>
            </p:extLst>
          </p:nvPr>
        </p:nvGraphicFramePr>
        <p:xfrm>
          <a:off x="435240" y="1584000"/>
          <a:ext cx="11832960" cy="445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5" name="CustomShape 3"/>
          <p:cNvSpPr/>
          <p:nvPr/>
        </p:nvSpPr>
        <p:spPr>
          <a:xfrm>
            <a:off x="792000" y="6228000"/>
            <a:ext cx="955215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spc="-1" dirty="0">
                <a:solidFill>
                  <a:srgbClr val="565655"/>
                </a:solidFill>
                <a:latin typeface="Helvetica Neue World"/>
              </a:rPr>
              <a:t>Százalékban kifejezve a felnőtt lakosság D3 vitamin hiánya </a:t>
            </a:r>
            <a:r>
              <a:rPr lang="en-US" sz="1600" spc="-1" dirty="0">
                <a:solidFill>
                  <a:srgbClr val="565655"/>
                </a:solidFill>
                <a:latin typeface="Helvetica Neue World"/>
              </a:rPr>
              <a:t>(25 nmol / l</a:t>
            </a:r>
            <a:r>
              <a:rPr lang="hu-HU" sz="1600" spc="-1" dirty="0">
                <a:solidFill>
                  <a:srgbClr val="565655"/>
                </a:solidFill>
                <a:latin typeface="Helvetica Neue World"/>
              </a:rPr>
              <a:t> alatt</a:t>
            </a:r>
            <a:r>
              <a:rPr lang="en-US" sz="1600" spc="-1" dirty="0">
                <a:solidFill>
                  <a:srgbClr val="565655"/>
                </a:solidFill>
                <a:latin typeface="Helvetica Neue World"/>
              </a:rPr>
              <a:t>) </a:t>
            </a:r>
            <a:r>
              <a:rPr lang="hu-HU" sz="1600" spc="-1" dirty="0">
                <a:solidFill>
                  <a:srgbClr val="565655"/>
                </a:solidFill>
                <a:latin typeface="Helvetica Neue World"/>
              </a:rPr>
              <a:t>vagy </a:t>
            </a:r>
            <a:r>
              <a:rPr lang="en-US" sz="1600" spc="-1" dirty="0">
                <a:solidFill>
                  <a:srgbClr val="565655"/>
                </a:solidFill>
                <a:latin typeface="Helvetica Neue World"/>
              </a:rPr>
              <a:t>(50 nmol / l</a:t>
            </a:r>
            <a:r>
              <a:rPr lang="hu-HU" sz="1600" spc="-1" dirty="0">
                <a:solidFill>
                  <a:srgbClr val="565655"/>
                </a:solidFill>
                <a:latin typeface="Helvetica Neue World"/>
              </a:rPr>
              <a:t> alatt</a:t>
            </a:r>
            <a:r>
              <a:rPr lang="en-US" sz="1600" spc="-1" dirty="0">
                <a:solidFill>
                  <a:srgbClr val="565655"/>
                </a:solidFill>
                <a:latin typeface="Helvetica Neue World"/>
              </a:rPr>
              <a:t>) </a:t>
            </a:r>
            <a:endParaRPr lang="ru-RU" sz="1600" b="0" strike="noStrike" spc="-1" dirty="0">
              <a:latin typeface="Helvetica Neue Wor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87519" y="2209680"/>
            <a:ext cx="5618321" cy="289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hu-HU" sz="3700" b="1" spc="12" dirty="0">
                <a:solidFill>
                  <a:srgbClr val="00B6E5"/>
                </a:solidFill>
                <a:latin typeface="Gilroy"/>
              </a:rPr>
              <a:t>L</a:t>
            </a:r>
            <a:r>
              <a:rPr lang="en-US" sz="3700" b="1" spc="12" dirty="0">
                <a:solidFill>
                  <a:srgbClr val="00B6E5"/>
                </a:solidFill>
                <a:latin typeface="Gilroy"/>
              </a:rPr>
              <a:t>IPO</a:t>
            </a:r>
            <a:r>
              <a:rPr lang="hu-HU" sz="3700" b="1" spc="12" dirty="0">
                <a:solidFill>
                  <a:srgbClr val="00B6E5"/>
                </a:solidFill>
                <a:latin typeface="Gilroy"/>
              </a:rPr>
              <a:t>SZÓMÁS D3 </a:t>
            </a:r>
            <a:r>
              <a:rPr lang="en-US" sz="3700" b="1" spc="12" dirty="0">
                <a:solidFill>
                  <a:srgbClr val="00B6E5"/>
                </a:solidFill>
                <a:latin typeface="Gilroy"/>
              </a:rPr>
              <a:t>VITAMIN</a:t>
            </a:r>
            <a:r>
              <a:rPr lang="ru-RU" sz="3700" b="1" strike="noStrike" spc="9" dirty="0">
                <a:solidFill>
                  <a:srgbClr val="00B6E5"/>
                </a:solidFill>
                <a:latin typeface="Gilroy"/>
              </a:rPr>
              <a:t>:</a:t>
            </a:r>
            <a:endParaRPr lang="hu-HU" sz="3700" b="1" strike="noStrike" spc="9" dirty="0">
              <a:solidFill>
                <a:srgbClr val="00B6E5"/>
              </a:solidFill>
              <a:latin typeface="Gilroy"/>
            </a:endParaRPr>
          </a:p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en-US" sz="3700" b="1" spc="12" dirty="0">
                <a:solidFill>
                  <a:srgbClr val="565655"/>
                </a:solidFill>
                <a:latin typeface="Gilroy"/>
              </a:rPr>
              <a:t>MAXIM</a:t>
            </a:r>
            <a:r>
              <a:rPr lang="hu-HU" sz="3700" b="1" spc="12" dirty="0">
                <a:solidFill>
                  <a:srgbClr val="565655"/>
                </a:solidFill>
                <a:latin typeface="Gilroy"/>
              </a:rPr>
              <a:t>ÁLIS</a:t>
            </a:r>
            <a:r>
              <a:rPr lang="en-US" sz="3700" b="1" spc="12" dirty="0">
                <a:solidFill>
                  <a:srgbClr val="565655"/>
                </a:solidFill>
                <a:latin typeface="Gilroy"/>
              </a:rPr>
              <a:t> </a:t>
            </a:r>
            <a:r>
              <a:rPr lang="hu-HU" sz="3700" b="1" spc="12" dirty="0">
                <a:solidFill>
                  <a:srgbClr val="565655"/>
                </a:solidFill>
                <a:latin typeface="Gilroy"/>
              </a:rPr>
              <a:t>BIZTONSÁG ÉS BIOLÓGIAILAG HASZNOSULÓ FORMULA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083000" y="4268880"/>
            <a:ext cx="4653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hu-HU" dirty="0"/>
              <a:t>A </a:t>
            </a:r>
            <a:r>
              <a:rPr lang="hu-HU" dirty="0" err="1"/>
              <a:t>liposzómák</a:t>
            </a:r>
            <a:r>
              <a:rPr lang="hu-HU" dirty="0"/>
              <a:t> a D3-vitamint közvetlenül a sejthez szállítják.</a:t>
            </a:r>
            <a:endParaRPr lang="hu-HU" sz="1600" b="0" strike="noStrike" spc="-1" dirty="0">
              <a:latin typeface="Helvetica Neue World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6798960" y="43758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7083000" y="2530800"/>
            <a:ext cx="47250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hu-HU" dirty="0"/>
              <a:t>A </a:t>
            </a:r>
            <a:r>
              <a:rPr lang="hu-HU" dirty="0" err="1"/>
              <a:t>liposzómák</a:t>
            </a:r>
            <a:r>
              <a:rPr lang="hu-HU" dirty="0"/>
              <a:t> védőréteget képeznek, és megvédik az LCD falakat a hatóanyaggal való érintkezéstől.</a:t>
            </a:r>
            <a:endParaRPr lang="hu-HU" sz="1600" b="0" strike="noStrike" spc="-1" dirty="0">
              <a:latin typeface="Helvetica Neue World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6798960" y="26377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7011000" y="3584880"/>
            <a:ext cx="47250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  <a:spcBef>
                <a:spcPts val="261"/>
              </a:spcBef>
            </a:pPr>
            <a:r>
              <a:rPr lang="en-US" dirty="0"/>
              <a:t>A </a:t>
            </a:r>
            <a:r>
              <a:rPr lang="hu-HU" dirty="0"/>
              <a:t>hatóanyagot a sejt a lehető legnagyobb koncentrációban elnyeli.</a:t>
            </a:r>
          </a:p>
        </p:txBody>
      </p:sp>
      <p:sp>
        <p:nvSpPr>
          <p:cNvPr id="382" name="CustomShape 7"/>
          <p:cNvSpPr/>
          <p:nvPr/>
        </p:nvSpPr>
        <p:spPr>
          <a:xfrm>
            <a:off x="6798960" y="358488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2"/>
          <p:cNvSpPr/>
          <p:nvPr/>
        </p:nvSpPr>
        <p:spPr>
          <a:xfrm>
            <a:off x="579960" y="5462280"/>
            <a:ext cx="1456920" cy="3479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hu-HU" sz="1600" b="0" strike="noStrike" spc="52" dirty="0">
                <a:solidFill>
                  <a:srgbClr val="565655"/>
                </a:solidFill>
                <a:latin typeface="Helvetica Neue World"/>
              </a:rPr>
              <a:t>Kód</a:t>
            </a:r>
            <a:r>
              <a:rPr lang="ru-RU" sz="1600" b="0" strike="noStrike" spc="52" dirty="0">
                <a:solidFill>
                  <a:srgbClr val="565655"/>
                </a:solidFill>
                <a:latin typeface="Helvetica Neue World"/>
              </a:rPr>
              <a:t>:</a:t>
            </a:r>
            <a:r>
              <a:rPr lang="ru-RU" sz="1600" b="0" strike="noStrike" spc="-60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2165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6" name="CustomShape 3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CustomShape 4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8" name="CustomShape 5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6"/>
          <p:cNvSpPr/>
          <p:nvPr/>
        </p:nvSpPr>
        <p:spPr>
          <a:xfrm>
            <a:off x="7289640" y="231840"/>
            <a:ext cx="5105160" cy="67662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7"/>
          <p:cNvSpPr/>
          <p:nvPr/>
        </p:nvSpPr>
        <p:spPr>
          <a:xfrm>
            <a:off x="573840" y="1225410"/>
            <a:ext cx="5278320" cy="39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hu-HU" sz="1950" b="1" spc="-1" dirty="0">
                <a:solidFill>
                  <a:srgbClr val="565655"/>
                </a:solidFill>
                <a:latin typeface="Gilroy"/>
              </a:rPr>
              <a:t>Mennyisége</a:t>
            </a:r>
            <a:r>
              <a:rPr lang="ru-RU" sz="1950" b="1" strike="noStrike" spc="-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100 </a:t>
            </a:r>
            <a:r>
              <a:rPr lang="ru-RU" sz="1600" b="0" strike="noStrike" spc="38" dirty="0">
                <a:solidFill>
                  <a:srgbClr val="565655"/>
                </a:solidFill>
                <a:latin typeface="Helvetica Neue World"/>
              </a:rPr>
              <a:t>ml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/3.38</a:t>
            </a:r>
            <a:r>
              <a:rPr lang="ru-RU" sz="1600" b="0" strike="noStrike" spc="-41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fl.oz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hu-HU" sz="1950" b="1" spc="4" dirty="0">
                <a:solidFill>
                  <a:srgbClr val="565655"/>
                </a:solidFill>
                <a:latin typeface="Gilroy"/>
              </a:rPr>
              <a:t>Adagolása: 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20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5 </a:t>
            </a:r>
            <a:r>
              <a:rPr lang="hu-HU" sz="1600" spc="-7" dirty="0">
                <a:solidFill>
                  <a:srgbClr val="565655"/>
                </a:solidFill>
                <a:latin typeface="Helvetica Neue World"/>
              </a:rPr>
              <a:t>ml</a:t>
            </a:r>
            <a:r>
              <a:rPr lang="ru-RU" sz="1600" b="0" strike="noStrike" spc="-7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ru-RU" sz="1600" b="0" strike="noStrike" spc="-32" dirty="0">
                <a:solidFill>
                  <a:srgbClr val="565655"/>
                </a:solidFill>
                <a:latin typeface="Helvetica Neue World"/>
              </a:rPr>
              <a:t>(50 </a:t>
            </a:r>
            <a:r>
              <a:rPr lang="hu-HU" sz="1600" b="0" strike="noStrike" spc="-32" dirty="0">
                <a:solidFill>
                  <a:srgbClr val="565655"/>
                </a:solidFill>
                <a:latin typeface="Helvetica Neue World"/>
              </a:rPr>
              <a:t>mg </a:t>
            </a:r>
            <a:r>
              <a:rPr lang="hu-HU" sz="1600" b="0" strike="noStrike" spc="-32" dirty="0" err="1">
                <a:solidFill>
                  <a:srgbClr val="565655"/>
                </a:solidFill>
                <a:latin typeface="Helvetica Neue World"/>
              </a:rPr>
              <a:t>kurkumin</a:t>
            </a:r>
            <a:r>
              <a:rPr lang="ru-RU" sz="1600" b="0" strike="noStrike" spc="43" dirty="0">
                <a:solidFill>
                  <a:srgbClr val="565655"/>
                </a:solidFill>
                <a:latin typeface="Helvetica Neue World"/>
              </a:rPr>
              <a:t>)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hu-HU" sz="1950" b="1" spc="-21" dirty="0">
                <a:solidFill>
                  <a:srgbClr val="565655"/>
                </a:solidFill>
                <a:latin typeface="Gilroy"/>
              </a:rPr>
              <a:t>Összetevők</a:t>
            </a:r>
            <a:r>
              <a:rPr lang="ru-RU" sz="1950" b="1" strike="noStrike" spc="-2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víz; édesítőszerek: 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xilit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; emulgeálószer: 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lecitin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; nedvesítőszer: glicerin; kurkuma (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Curcuma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longa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 L.) gyökér kivonat; tartósítószer: kálium-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szorbát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; antioxidáns: E-vitamin (D-alfa-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tokoferol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); édesítőszerek: 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szteviol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glikozid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</a:rPr>
              <a:t>, sűrítőanyag: 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</a:rPr>
              <a:t>xantángumi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91" name="TextShape 8"/>
          <p:cNvSpPr txBox="1"/>
          <p:nvPr/>
        </p:nvSpPr>
        <p:spPr>
          <a:xfrm>
            <a:off x="622440" y="19368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CURCUMIN</a:t>
            </a:r>
          </a:p>
        </p:txBody>
      </p:sp>
      <p:sp>
        <p:nvSpPr>
          <p:cNvPr id="392" name="TextShape 9"/>
          <p:cNvSpPr txBox="1"/>
          <p:nvPr/>
        </p:nvSpPr>
        <p:spPr>
          <a:xfrm>
            <a:off x="573840" y="711720"/>
            <a:ext cx="5906520" cy="130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en-US" sz="3700" b="1" spc="12" dirty="0">
                <a:solidFill>
                  <a:srgbClr val="565655"/>
                </a:solidFill>
                <a:latin typeface="Gilroy"/>
              </a:rPr>
              <a:t>LIPOS</a:t>
            </a:r>
            <a:r>
              <a:rPr lang="hu-HU" sz="3700" b="1" spc="12" dirty="0">
                <a:solidFill>
                  <a:srgbClr val="565655"/>
                </a:solidFill>
                <a:latin typeface="Gilroy"/>
              </a:rPr>
              <a:t>ZÓMÁS K</a:t>
            </a:r>
            <a:r>
              <a:rPr lang="en-US" sz="3700" b="1" spc="12" dirty="0">
                <a:solidFill>
                  <a:srgbClr val="565655"/>
                </a:solidFill>
                <a:latin typeface="Gilroy"/>
              </a:rPr>
              <a:t>URKUMIN</a:t>
            </a:r>
            <a:endParaRPr lang="ru-RU" sz="3700" b="1" strike="noStrike" spc="-1" dirty="0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0" y="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2"/>
          <p:cNvSpPr/>
          <p:nvPr/>
        </p:nvSpPr>
        <p:spPr>
          <a:xfrm>
            <a:off x="552960" y="2247120"/>
            <a:ext cx="2507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hu-HU" sz="3700" b="1" strike="noStrike" spc="12" dirty="0">
                <a:solidFill>
                  <a:srgbClr val="FFFFFF"/>
                </a:solidFill>
                <a:latin typeface="Gilroy"/>
              </a:rPr>
              <a:t>KURKUMA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395" name="CustomShape 3"/>
          <p:cNvSpPr/>
          <p:nvPr/>
        </p:nvSpPr>
        <p:spPr>
          <a:xfrm>
            <a:off x="552960" y="4736880"/>
            <a:ext cx="59354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hu-HU" sz="1600" spc="24" dirty="0">
                <a:solidFill>
                  <a:srgbClr val="FFFFFF"/>
                </a:solidFill>
                <a:latin typeface="Helvetica Neue World"/>
              </a:rPr>
              <a:t>Fűszerként gyakran az emésztés javítására használják. 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96" name="CustomShape 4"/>
          <p:cNvSpPr/>
          <p:nvPr/>
        </p:nvSpPr>
        <p:spPr>
          <a:xfrm>
            <a:off x="282960" y="480780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TextShape 5"/>
          <p:cNvSpPr txBox="1"/>
          <p:nvPr/>
        </p:nvSpPr>
        <p:spPr>
          <a:xfrm>
            <a:off x="567000" y="2998800"/>
            <a:ext cx="6176700" cy="791640"/>
          </a:xfrm>
          <a:prstGeom prst="rect">
            <a:avLst/>
          </a:prstGeom>
          <a:noFill/>
          <a:ln>
            <a:noFill/>
          </a:ln>
        </p:spPr>
        <p:txBody>
          <a:bodyPr lIns="0" tIns="33120" rIns="0" bIns="0"/>
          <a:lstStyle/>
          <a:p>
            <a:pPr marL="14400">
              <a:lnSpc>
                <a:spcPts val="1814"/>
              </a:lnSpc>
              <a:spcBef>
                <a:spcPts val="255"/>
              </a:spcBef>
            </a:pPr>
            <a:r>
              <a:rPr lang="en-US" sz="1600" spc="69" dirty="0">
                <a:solidFill>
                  <a:srgbClr val="FFFFFF"/>
                </a:solidFill>
                <a:latin typeface="Helvetica Neue World"/>
              </a:rPr>
              <a:t>Turmeric – </a:t>
            </a:r>
            <a:r>
              <a:rPr lang="hu-HU" sz="1600" spc="69" dirty="0">
                <a:solidFill>
                  <a:srgbClr val="FFFFFF"/>
                </a:solidFill>
                <a:latin typeface="Helvetica Neue World"/>
              </a:rPr>
              <a:t>a </a:t>
            </a:r>
            <a:r>
              <a:rPr lang="en-US" sz="1600" spc="69" dirty="0">
                <a:solidFill>
                  <a:srgbClr val="FFFFFF"/>
                </a:solidFill>
                <a:latin typeface="Helvetica Neue World"/>
              </a:rPr>
              <a:t>Curcuma longa</a:t>
            </a:r>
            <a:r>
              <a:rPr lang="hu-HU" sz="1600" spc="69" dirty="0">
                <a:solidFill>
                  <a:srgbClr val="FFFFFF"/>
                </a:solidFill>
                <a:latin typeface="Helvetica Neue World"/>
              </a:rPr>
              <a:t> növény gyökerének őrleménye</a:t>
            </a:r>
            <a:r>
              <a:rPr lang="en-US" sz="1600" spc="69" dirty="0">
                <a:solidFill>
                  <a:srgbClr val="FFFFFF"/>
                </a:solidFill>
                <a:latin typeface="Helvetica Neue World"/>
              </a:rPr>
              <a:t>. </a:t>
            </a:r>
            <a:r>
              <a:rPr lang="hu-HU" sz="1600" spc="69" dirty="0">
                <a:solidFill>
                  <a:srgbClr val="FFFFFF"/>
                </a:solidFill>
                <a:latin typeface="Helvetica Neue World"/>
              </a:rPr>
              <a:t>Növényi hatóanyagait a gyógyászatban </a:t>
            </a:r>
            <a:r>
              <a:rPr lang="hu-HU" sz="1600" spc="69" dirty="0" err="1">
                <a:solidFill>
                  <a:srgbClr val="FFFFFF"/>
                </a:solidFill>
                <a:latin typeface="Helvetica Neue World"/>
              </a:rPr>
              <a:t>alkamazzák</a:t>
            </a:r>
            <a:r>
              <a:rPr lang="hu-HU" sz="1600" spc="69" dirty="0">
                <a:solidFill>
                  <a:srgbClr val="FFFFFF"/>
                </a:solidFill>
                <a:latin typeface="Helvetica Neue World"/>
              </a:rPr>
              <a:t>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98" name="CustomShape 6"/>
          <p:cNvSpPr/>
          <p:nvPr/>
        </p:nvSpPr>
        <p:spPr>
          <a:xfrm>
            <a:off x="282960" y="306972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7"/>
          <p:cNvSpPr/>
          <p:nvPr/>
        </p:nvSpPr>
        <p:spPr>
          <a:xfrm>
            <a:off x="567000" y="4018320"/>
            <a:ext cx="5935400" cy="49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FFFFFF"/>
                </a:solidFill>
                <a:latin typeface="Helvetica Neue World"/>
              </a:rPr>
              <a:t>Az </a:t>
            </a:r>
            <a:r>
              <a:rPr lang="en-US" sz="1600" spc="18" dirty="0" err="1">
                <a:solidFill>
                  <a:srgbClr val="FFFFFF"/>
                </a:solidFill>
                <a:latin typeface="Helvetica Neue World"/>
              </a:rPr>
              <a:t>Ayurvedi</a:t>
            </a:r>
            <a:r>
              <a:rPr lang="hu-HU" sz="1600" spc="18" dirty="0" err="1">
                <a:solidFill>
                  <a:srgbClr val="FFFFFF"/>
                </a:solidFill>
                <a:latin typeface="Helvetica Neue World"/>
              </a:rPr>
              <a:t>kus</a:t>
            </a:r>
            <a:r>
              <a:rPr lang="hu-HU" sz="1600" spc="18" dirty="0">
                <a:solidFill>
                  <a:srgbClr val="FFFFFF"/>
                </a:solidFill>
                <a:latin typeface="Helvetica Neue World"/>
              </a:rPr>
              <a:t> gyógyászatban gyulladás-csökkentőként ismert. 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400" name="CustomShape 8"/>
          <p:cNvSpPr/>
          <p:nvPr/>
        </p:nvSpPr>
        <p:spPr>
          <a:xfrm>
            <a:off x="282960" y="408888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1" name="Picture 400"/>
          <p:cNvPicPr/>
          <p:nvPr/>
        </p:nvPicPr>
        <p:blipFill>
          <a:blip r:embed="rId5"/>
          <a:stretch/>
        </p:blipFill>
        <p:spPr>
          <a:xfrm>
            <a:off x="6743700" y="895350"/>
            <a:ext cx="5638140" cy="561849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-15450" y="77580"/>
            <a:ext cx="82800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2"/>
          <p:cNvSpPr/>
          <p:nvPr/>
        </p:nvSpPr>
        <p:spPr>
          <a:xfrm>
            <a:off x="7469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3"/>
          <p:cNvSpPr/>
          <p:nvPr/>
        </p:nvSpPr>
        <p:spPr>
          <a:xfrm>
            <a:off x="8853120" y="1047600"/>
            <a:ext cx="2948400" cy="52192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"/>
          <p:cNvSpPr/>
          <p:nvPr/>
        </p:nvSpPr>
        <p:spPr>
          <a:xfrm>
            <a:off x="624960" y="1790341"/>
            <a:ext cx="6561360" cy="372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Segít csökkenteni a koleszterint és normalizálja a máj és az epehólyag munkáját.</a:t>
            </a: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hu-HU" sz="1600" spc="18" dirty="0">
              <a:solidFill>
                <a:srgbClr val="565655"/>
              </a:solidFill>
              <a:latin typeface="Helvetica Neue World"/>
              <a:ea typeface="Microsoft YaHei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Megerősíti az immunrendszert</a:t>
            </a: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hu-HU" sz="1600" spc="18" dirty="0">
              <a:solidFill>
                <a:srgbClr val="565655"/>
              </a:solidFill>
              <a:latin typeface="Helvetica Neue World"/>
              <a:ea typeface="Microsoft YaHei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Segít csökkenteni az ízületi fájdalmat.</a:t>
            </a: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hu-HU" sz="1600" spc="18" dirty="0">
              <a:solidFill>
                <a:srgbClr val="565655"/>
              </a:solidFill>
              <a:latin typeface="Helvetica Neue World"/>
              <a:ea typeface="Microsoft YaHei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Segít csökkenteni a depressziós hangulat tüneteit.</a:t>
            </a: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hu-HU" sz="1600" spc="18" dirty="0">
              <a:solidFill>
                <a:srgbClr val="565655"/>
              </a:solidFill>
              <a:latin typeface="Helvetica Neue World"/>
              <a:ea typeface="Microsoft YaHei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Támogatja a fogyást, a vér és az erek megtisztítását a méreganyagoktól.</a:t>
            </a:r>
          </a:p>
          <a:p>
            <a:pPr>
              <a:lnSpc>
                <a:spcPts val="1800"/>
              </a:lnSpc>
              <a:spcBef>
                <a:spcPts val="261"/>
              </a:spcBef>
            </a:pPr>
            <a:endParaRPr lang="hu-HU" sz="1600" spc="18" dirty="0">
              <a:solidFill>
                <a:srgbClr val="565655"/>
              </a:solidFill>
              <a:latin typeface="Helvetica Neue World"/>
              <a:ea typeface="Microsoft YaHei"/>
            </a:endParaRPr>
          </a:p>
          <a:p>
            <a:pPr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A </a:t>
            </a:r>
            <a:r>
              <a:rPr lang="hu-HU" sz="1600" spc="18" dirty="0" err="1">
                <a:solidFill>
                  <a:srgbClr val="565655"/>
                </a:solidFill>
                <a:latin typeface="Helvetica Neue World"/>
                <a:ea typeface="Microsoft YaHei"/>
              </a:rPr>
              <a:t>kurkumin</a:t>
            </a:r>
            <a:r>
              <a:rPr lang="hu-HU" sz="1600" spc="18" dirty="0">
                <a:solidFill>
                  <a:srgbClr val="565655"/>
                </a:solidFill>
                <a:latin typeface="Helvetica Neue World"/>
                <a:ea typeface="Microsoft YaHei"/>
              </a:rPr>
              <a:t> igazoltan kedvezően hat a kognitív funkciók javításában.</a:t>
            </a:r>
            <a:endParaRPr lang="hu-HU" sz="1600" b="0" strike="noStrike" spc="-1" dirty="0">
              <a:latin typeface="Helvetica Neue World"/>
            </a:endParaRPr>
          </a:p>
        </p:txBody>
      </p:sp>
      <p:sp>
        <p:nvSpPr>
          <p:cNvPr id="429" name="TextShape 5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hu-HU" sz="2000" b="1" spc="-1" dirty="0">
                <a:solidFill>
                  <a:srgbClr val="565655"/>
                </a:solidFill>
                <a:latin typeface="Social Gothic"/>
              </a:rPr>
              <a:t>EMÉSZTÉS, ÍZÜLETEK, REGENERÁLÓDÁS</a:t>
            </a:r>
            <a:endParaRPr lang="ru-RU" sz="2000" b="1" strike="noStrike" spc="-1" dirty="0">
              <a:solidFill>
                <a:srgbClr val="565655"/>
              </a:solidFill>
              <a:latin typeface="Social Gothic"/>
            </a:endParaRPr>
          </a:p>
        </p:txBody>
      </p:sp>
      <p:sp>
        <p:nvSpPr>
          <p:cNvPr id="430" name="CustomShape 6"/>
          <p:cNvSpPr/>
          <p:nvPr/>
        </p:nvSpPr>
        <p:spPr>
          <a:xfrm>
            <a:off x="342000" y="367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7"/>
          <p:cNvSpPr/>
          <p:nvPr/>
        </p:nvSpPr>
        <p:spPr>
          <a:xfrm>
            <a:off x="342000" y="3204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8"/>
          <p:cNvSpPr/>
          <p:nvPr/>
        </p:nvSpPr>
        <p:spPr>
          <a:xfrm>
            <a:off x="342000" y="2736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9"/>
          <p:cNvSpPr/>
          <p:nvPr/>
        </p:nvSpPr>
        <p:spPr>
          <a:xfrm>
            <a:off x="342000" y="2016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10"/>
          <p:cNvSpPr/>
          <p:nvPr/>
        </p:nvSpPr>
        <p:spPr>
          <a:xfrm>
            <a:off x="342000" y="421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11"/>
          <p:cNvSpPr/>
          <p:nvPr/>
        </p:nvSpPr>
        <p:spPr>
          <a:xfrm>
            <a:off x="342000" y="4968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TextShape 12"/>
          <p:cNvSpPr txBox="1"/>
          <p:nvPr/>
        </p:nvSpPr>
        <p:spPr>
          <a:xfrm>
            <a:off x="468000" y="966480"/>
            <a:ext cx="4680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6600" b="1" strike="noStrike" spc="-1" dirty="0">
                <a:solidFill>
                  <a:srgbClr val="565655"/>
                </a:solidFill>
                <a:latin typeface="Gilroy"/>
              </a:rPr>
              <a:t>К</a:t>
            </a:r>
            <a:r>
              <a:rPr lang="hu-HU" sz="6600" b="1" spc="-1" dirty="0">
                <a:solidFill>
                  <a:srgbClr val="565655"/>
                </a:solidFill>
                <a:latin typeface="Gilroy"/>
              </a:rPr>
              <a:t>URKUMIN</a:t>
            </a:r>
            <a:endParaRPr lang="ru-RU" sz="6600" b="1" strike="noStrike" spc="-1" dirty="0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0" y="0"/>
            <a:ext cx="13004640" cy="734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TextShape 2"/>
          <p:cNvSpPr txBox="1"/>
          <p:nvPr/>
        </p:nvSpPr>
        <p:spPr>
          <a:xfrm>
            <a:off x="554462" y="416019"/>
            <a:ext cx="8195040" cy="1238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hu-HU" sz="3700" b="1" spc="12" dirty="0">
                <a:solidFill>
                  <a:srgbClr val="F26849"/>
                </a:solidFill>
                <a:latin typeface="Gilroy"/>
              </a:rPr>
              <a:t>AZ UTÓBBI ÉVEK KUTATÁSAI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417" name="CustomShape 3"/>
          <p:cNvSpPr/>
          <p:nvPr/>
        </p:nvSpPr>
        <p:spPr>
          <a:xfrm>
            <a:off x="249235" y="3589834"/>
            <a:ext cx="4945140" cy="1919332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4"/>
          <p:cNvSpPr/>
          <p:nvPr/>
        </p:nvSpPr>
        <p:spPr>
          <a:xfrm>
            <a:off x="590940" y="1122631"/>
            <a:ext cx="4642200" cy="23194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5"/>
          <p:cNvSpPr/>
          <p:nvPr/>
        </p:nvSpPr>
        <p:spPr>
          <a:xfrm>
            <a:off x="5555879" y="1201212"/>
            <a:ext cx="6894459" cy="2968973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557" y="4549500"/>
            <a:ext cx="5895343" cy="2591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40" y="5173301"/>
            <a:ext cx="3981305" cy="2271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6297059" y="1217520"/>
            <a:ext cx="618270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b="1" spc="4" dirty="0">
                <a:solidFill>
                  <a:srgbClr val="565655"/>
                </a:solidFill>
                <a:latin typeface="Helvetica Neue World"/>
              </a:rPr>
              <a:t>PNS (</a:t>
            </a:r>
            <a:r>
              <a:rPr lang="hu-HU" sz="1600" b="1" spc="4" dirty="0" err="1">
                <a:solidFill>
                  <a:srgbClr val="565655"/>
                </a:solidFill>
                <a:latin typeface="Helvetica Neue World"/>
              </a:rPr>
              <a:t>Polar</a:t>
            </a:r>
            <a:r>
              <a:rPr lang="hu-HU" sz="1600" b="1" spc="4" dirty="0">
                <a:solidFill>
                  <a:srgbClr val="565655"/>
                </a:solidFill>
                <a:latin typeface="Helvetica Neue World"/>
              </a:rPr>
              <a:t>-Non-</a:t>
            </a:r>
            <a:r>
              <a:rPr lang="hu-HU" sz="1600" b="1" spc="4" dirty="0" err="1">
                <a:solidFill>
                  <a:srgbClr val="565655"/>
                </a:solidFill>
                <a:latin typeface="Helvetica Neue World"/>
              </a:rPr>
              <a:t>polar</a:t>
            </a:r>
            <a:r>
              <a:rPr lang="hu-HU" sz="1600" b="1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hu-HU" sz="1600" b="1" spc="4" dirty="0" err="1">
                <a:solidFill>
                  <a:srgbClr val="565655"/>
                </a:solidFill>
                <a:latin typeface="Helvetica Neue World"/>
              </a:rPr>
              <a:t>Sandwiching</a:t>
            </a:r>
            <a:r>
              <a:rPr lang="hu-HU" sz="1600" b="1" spc="4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hu-HU" sz="1600" b="1" spc="4" dirty="0" err="1">
                <a:solidFill>
                  <a:srgbClr val="565655"/>
                </a:solidFill>
                <a:latin typeface="Helvetica Neue World"/>
              </a:rPr>
              <a:t>Technology</a:t>
            </a:r>
            <a:r>
              <a:rPr lang="hu-HU" sz="1600" b="1" spc="4" dirty="0">
                <a:solidFill>
                  <a:srgbClr val="565655"/>
                </a:solidFill>
                <a:latin typeface="Helvetica Neue World"/>
              </a:rPr>
              <a:t>) 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b="1" spc="4" dirty="0">
                <a:solidFill>
                  <a:srgbClr val="565655"/>
                </a:solidFill>
                <a:latin typeface="Helvetica Neue World"/>
              </a:rPr>
              <a:t>technológia a tápanyagok biológiai hatékonyságának növelése érdekében</a:t>
            </a:r>
            <a:endParaRPr lang="hu-HU" sz="1600" b="1" strike="noStrike" spc="-1" dirty="0">
              <a:latin typeface="Helvetica Neue World"/>
            </a:endParaRPr>
          </a:p>
        </p:txBody>
      </p:sp>
      <p:sp>
        <p:nvSpPr>
          <p:cNvPr id="447" name="CustomShape 4"/>
          <p:cNvSpPr/>
          <p:nvPr/>
        </p:nvSpPr>
        <p:spPr>
          <a:xfrm>
            <a:off x="6297059" y="2355120"/>
            <a:ext cx="5823541" cy="130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hu-HU" spc="-1" dirty="0">
                <a:solidFill>
                  <a:srgbClr val="565655"/>
                </a:solidFill>
                <a:latin typeface="Helvetica Neue World"/>
              </a:rPr>
              <a:t>- javítja a termék funkcionális tulajdonságait</a:t>
            </a: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endParaRPr lang="hu-HU" spc="-1" dirty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hu-HU" spc="-1" dirty="0">
                <a:solidFill>
                  <a:srgbClr val="565655"/>
                </a:solidFill>
                <a:latin typeface="Helvetica Neue World"/>
              </a:rPr>
              <a:t>- javítja a termék stabilitását</a:t>
            </a: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endParaRPr lang="hu-HU" spc="-1" dirty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hu-HU" spc="-1" dirty="0">
                <a:solidFill>
                  <a:srgbClr val="565655"/>
                </a:solidFill>
                <a:latin typeface="Helvetica Neue World"/>
              </a:rPr>
              <a:t>- növeli a biológiai hatékonyságot</a:t>
            </a:r>
            <a:endParaRPr lang="hu-HU" b="0" strike="noStrike" spc="-1" dirty="0">
              <a:latin typeface="Helvetica Neue World"/>
            </a:endParaRPr>
          </a:p>
        </p:txBody>
      </p:sp>
      <p:sp>
        <p:nvSpPr>
          <p:cNvPr id="449" name="CustomShape 6"/>
          <p:cNvSpPr/>
          <p:nvPr/>
        </p:nvSpPr>
        <p:spPr>
          <a:xfrm>
            <a:off x="1447800" y="4165830"/>
            <a:ext cx="8915400" cy="28255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7"/>
          <p:cNvSpPr/>
          <p:nvPr/>
        </p:nvSpPr>
        <p:spPr>
          <a:xfrm>
            <a:off x="683489" y="2364657"/>
            <a:ext cx="4727680" cy="142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 anchor="ctr"/>
          <a:lstStyle/>
          <a:p>
            <a:pPr marL="14400">
              <a:lnSpc>
                <a:spcPts val="3685"/>
              </a:lnSpc>
              <a:spcBef>
                <a:spcPts val="142"/>
              </a:spcBef>
            </a:pPr>
            <a:r>
              <a:rPr lang="en-US" sz="3700" b="1" spc="12" dirty="0">
                <a:solidFill>
                  <a:srgbClr val="F26849"/>
                </a:solidFill>
                <a:latin typeface="Gilroy"/>
              </a:rPr>
              <a:t>PNS TECHNO</a:t>
            </a:r>
            <a:r>
              <a:rPr lang="hu-HU" sz="3700" b="1" spc="12" dirty="0">
                <a:solidFill>
                  <a:srgbClr val="F26849"/>
                </a:solidFill>
                <a:latin typeface="Gilroy"/>
              </a:rPr>
              <a:t>LÓGIA ÉS A </a:t>
            </a:r>
            <a:r>
              <a:rPr lang="en-US" sz="3700" b="1" spc="12" dirty="0">
                <a:solidFill>
                  <a:srgbClr val="F26849"/>
                </a:solidFill>
                <a:latin typeface="Gilroy"/>
              </a:rPr>
              <a:t>CUREIT FORMULA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B6D3699-483C-43A8-9D6E-94EA7C5991AF}"/>
              </a:ext>
            </a:extLst>
          </p:cNvPr>
          <p:cNvSpPr txBox="1"/>
          <p:nvPr/>
        </p:nvSpPr>
        <p:spPr>
          <a:xfrm>
            <a:off x="1708150" y="4165830"/>
            <a:ext cx="321113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Gyenge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kurkumin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felszívódás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28FCA11-6C4D-4C51-BC42-63C815BCD608}"/>
              </a:ext>
            </a:extLst>
          </p:cNvPr>
          <p:cNvSpPr txBox="1"/>
          <p:nvPr/>
        </p:nvSpPr>
        <p:spPr>
          <a:xfrm>
            <a:off x="6832911" y="4165830"/>
            <a:ext cx="328808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Azonnali </a:t>
            </a:r>
            <a:r>
              <a:rPr lang="hu-HU" dirty="0" err="1">
                <a:solidFill>
                  <a:schemeClr val="bg1">
                    <a:lumMod val="50000"/>
                  </a:schemeClr>
                </a:solidFill>
              </a:rPr>
              <a:t>kurkumin</a:t>
            </a:r>
            <a:r>
              <a:rPr lang="hu-HU" dirty="0">
                <a:solidFill>
                  <a:schemeClr val="bg1">
                    <a:lumMod val="50000"/>
                  </a:schemeClr>
                </a:solidFill>
              </a:rPr>
              <a:t> felszívódás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BBD65115-5E59-48EE-BEBA-DA7BB905B749}"/>
              </a:ext>
            </a:extLst>
          </p:cNvPr>
          <p:cNvSpPr txBox="1"/>
          <p:nvPr/>
        </p:nvSpPr>
        <p:spPr>
          <a:xfrm>
            <a:off x="8204580" y="6579526"/>
            <a:ext cx="81144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Sejt fal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0D32FDE-03BB-42ED-A3E8-97A52FFEB447}"/>
              </a:ext>
            </a:extLst>
          </p:cNvPr>
          <p:cNvSpPr txBox="1"/>
          <p:nvPr/>
        </p:nvSpPr>
        <p:spPr>
          <a:xfrm>
            <a:off x="3313717" y="6579526"/>
            <a:ext cx="811441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chemeClr val="bg1">
                    <a:lumMod val="50000"/>
                  </a:schemeClr>
                </a:solidFill>
              </a:rPr>
              <a:t>Sejt fal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ustomShape 1"/>
          <p:cNvSpPr/>
          <p:nvPr/>
        </p:nvSpPr>
        <p:spPr>
          <a:xfrm>
            <a:off x="520" y="-94320"/>
            <a:ext cx="13004280" cy="7314840"/>
          </a:xfrm>
          <a:custGeom>
            <a:avLst/>
            <a:gdLst/>
            <a:ahLst/>
            <a:cxnLst/>
            <a:rect l="l" t="t" r="r" b="b"/>
            <a:pathLst>
              <a:path w="13004800" h="7315200">
                <a:moveTo>
                  <a:pt x="0" y="7315200"/>
                </a:moveTo>
                <a:lnTo>
                  <a:pt x="13004800" y="7315200"/>
                </a:lnTo>
                <a:lnTo>
                  <a:pt x="130048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2"/>
          <p:cNvSpPr/>
          <p:nvPr/>
        </p:nvSpPr>
        <p:spPr>
          <a:xfrm>
            <a:off x="3240000" y="4068000"/>
            <a:ext cx="5770650" cy="77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spcBef>
                <a:spcPts val="261"/>
              </a:spcBef>
            </a:pPr>
            <a:r>
              <a:rPr lang="en-US" sz="2400" spc="12" dirty="0">
                <a:solidFill>
                  <a:srgbClr val="FFFFFF"/>
                </a:solidFill>
              </a:rPr>
              <a:t>stab</a:t>
            </a:r>
            <a:r>
              <a:rPr lang="hu-HU" sz="2400" spc="12" dirty="0" err="1">
                <a:solidFill>
                  <a:srgbClr val="FFFFFF"/>
                </a:solidFill>
              </a:rPr>
              <a:t>il</a:t>
            </a:r>
            <a:r>
              <a:rPr lang="en-US" sz="2400" spc="12" dirty="0">
                <a:solidFill>
                  <a:srgbClr val="FFFFFF"/>
                </a:solidFill>
              </a:rPr>
              <a:t> </a:t>
            </a:r>
            <a:r>
              <a:rPr lang="en-US" sz="2400" spc="12" dirty="0" err="1">
                <a:solidFill>
                  <a:srgbClr val="FFFFFF"/>
                </a:solidFill>
              </a:rPr>
              <a:t>bioa</a:t>
            </a:r>
            <a:r>
              <a:rPr lang="hu-HU" sz="2400" spc="12" dirty="0">
                <a:solidFill>
                  <a:srgbClr val="FFFFFF"/>
                </a:solidFill>
              </a:rPr>
              <a:t>k</a:t>
            </a:r>
            <a:r>
              <a:rPr lang="en-US" sz="2400" spc="12" dirty="0">
                <a:solidFill>
                  <a:srgbClr val="FFFFFF"/>
                </a:solidFill>
              </a:rPr>
              <a:t>t</a:t>
            </a:r>
            <a:r>
              <a:rPr lang="hu-HU" sz="2400" spc="12" dirty="0">
                <a:solidFill>
                  <a:srgbClr val="FFFFFF"/>
                </a:solidFill>
              </a:rPr>
              <a:t>ív</a:t>
            </a:r>
            <a:r>
              <a:rPr lang="en-US" sz="2400" spc="12" dirty="0">
                <a:solidFill>
                  <a:srgbClr val="FFFFFF"/>
                </a:solidFill>
              </a:rPr>
              <a:t> formula + </a:t>
            </a:r>
            <a:r>
              <a:rPr lang="hu-HU" sz="2400" spc="12" dirty="0">
                <a:solidFill>
                  <a:srgbClr val="FFFFFF"/>
                </a:solidFill>
              </a:rPr>
              <a:t>megnövelt biológiai hasznosulás a sejteknek</a:t>
            </a:r>
            <a:endParaRPr lang="ru-RU" sz="2400" b="0" strike="noStrike" spc="-1" dirty="0">
              <a:latin typeface="Gilroy"/>
            </a:endParaRPr>
          </a:p>
        </p:txBody>
      </p:sp>
      <p:sp>
        <p:nvSpPr>
          <p:cNvPr id="459" name="CustomShape 3"/>
          <p:cNvSpPr/>
          <p:nvPr/>
        </p:nvSpPr>
        <p:spPr>
          <a:xfrm flipH="1">
            <a:off x="5353878" y="3329862"/>
            <a:ext cx="5416961" cy="6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4400">
              <a:lnSpc>
                <a:spcPts val="2551"/>
              </a:lnSpc>
              <a:spcBef>
                <a:spcPts val="255"/>
              </a:spcBef>
            </a:pPr>
            <a:r>
              <a:rPr lang="hu-HU" sz="3000" b="1" spc="-1" dirty="0" err="1">
                <a:solidFill>
                  <a:srgbClr val="FFFFFF"/>
                </a:solidFill>
                <a:latin typeface="HelveticaNeueLT W1G 75 Bd"/>
              </a:rPr>
              <a:t>Liposzómás</a:t>
            </a:r>
            <a:r>
              <a:rPr lang="hu-HU" sz="3000" b="1" spc="-1" dirty="0">
                <a:solidFill>
                  <a:srgbClr val="FFFFFF"/>
                </a:solidFill>
                <a:latin typeface="HelveticaNeueLT W1G 75 Bd"/>
              </a:rPr>
              <a:t> technológia</a:t>
            </a:r>
            <a:endParaRPr lang="ru-RU" sz="3000" b="0" strike="noStrike" spc="-1" dirty="0">
              <a:latin typeface="Gilroy"/>
            </a:endParaRPr>
          </a:p>
        </p:txBody>
      </p:sp>
      <p:sp>
        <p:nvSpPr>
          <p:cNvPr id="460" name="CustomShape 4"/>
          <p:cNvSpPr/>
          <p:nvPr/>
        </p:nvSpPr>
        <p:spPr>
          <a:xfrm>
            <a:off x="1679843" y="3222360"/>
            <a:ext cx="3024679" cy="6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3000" b="1" strike="noStrike" spc="-7" dirty="0">
                <a:solidFill>
                  <a:srgbClr val="FFFFFF"/>
                </a:solidFill>
                <a:latin typeface="HelveticaNeueLT W1G 75 Bd"/>
              </a:rPr>
              <a:t>Cureit</a:t>
            </a:r>
            <a:r>
              <a:rPr lang="hu-HU" sz="3000" b="1" strike="noStrike" spc="-7" dirty="0">
                <a:solidFill>
                  <a:srgbClr val="FFFFFF"/>
                </a:solidFill>
                <a:latin typeface="HelveticaNeueLT W1G 75 Bd"/>
              </a:rPr>
              <a:t> formula</a:t>
            </a:r>
            <a:endParaRPr lang="ru-RU" sz="3000" b="0" strike="noStrike" spc="-1" dirty="0">
              <a:latin typeface="Gilroy"/>
            </a:endParaRPr>
          </a:p>
        </p:txBody>
      </p:sp>
      <p:sp>
        <p:nvSpPr>
          <p:cNvPr id="461" name="CustomShape 5"/>
          <p:cNvSpPr/>
          <p:nvPr/>
        </p:nvSpPr>
        <p:spPr>
          <a:xfrm>
            <a:off x="2592000" y="4270320"/>
            <a:ext cx="43200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6"/>
          <p:cNvSpPr/>
          <p:nvPr/>
        </p:nvSpPr>
        <p:spPr>
          <a:xfrm>
            <a:off x="2592000" y="4391640"/>
            <a:ext cx="432000" cy="360"/>
          </a:xfrm>
          <a:custGeom>
            <a:avLst/>
            <a:gdLst/>
            <a:ahLst/>
            <a:cxnLst/>
            <a:rect l="l" t="t" r="r" b="b"/>
            <a:pathLst>
              <a:path w="233045">
                <a:moveTo>
                  <a:pt x="0" y="0"/>
                </a:moveTo>
                <a:lnTo>
                  <a:pt x="232600" y="0"/>
                </a:lnTo>
              </a:path>
            </a:pathLst>
          </a:custGeom>
          <a:noFill/>
          <a:ln w="687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TextShape 7"/>
          <p:cNvSpPr txBox="1"/>
          <p:nvPr/>
        </p:nvSpPr>
        <p:spPr>
          <a:xfrm>
            <a:off x="586079" y="573702"/>
            <a:ext cx="10184759" cy="1296360"/>
          </a:xfrm>
          <a:prstGeom prst="rect">
            <a:avLst/>
          </a:prstGeom>
          <a:noFill/>
          <a:ln>
            <a:noFill/>
          </a:ln>
        </p:spPr>
        <p:txBody>
          <a:bodyPr lIns="0" tIns="74880" rIns="0" bIns="0"/>
          <a:lstStyle/>
          <a:p>
            <a:pPr marL="14400" indent="3600">
              <a:lnSpc>
                <a:spcPts val="3685"/>
              </a:lnSpc>
              <a:spcBef>
                <a:spcPts val="595"/>
              </a:spcBef>
            </a:pPr>
            <a:r>
              <a:rPr lang="hu-HU" sz="3700" b="1" spc="12" dirty="0">
                <a:solidFill>
                  <a:srgbClr val="FFFFFF"/>
                </a:solidFill>
                <a:latin typeface="Gilroy"/>
              </a:rPr>
              <a:t>TAPASZTALD MEG A KURKUMA MINDEN ELŐNYÉT 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464" name="CustomShape 8"/>
          <p:cNvSpPr/>
          <p:nvPr/>
        </p:nvSpPr>
        <p:spPr>
          <a:xfrm>
            <a:off x="9753480" y="3547080"/>
            <a:ext cx="3250800" cy="3768480"/>
          </a:xfrm>
          <a:custGeom>
            <a:avLst/>
            <a:gdLst/>
            <a:ahLst/>
            <a:cxnLst/>
            <a:rect l="l" t="t" r="r" b="b"/>
            <a:pathLst>
              <a:path w="3251200" h="3768725">
                <a:moveTo>
                  <a:pt x="2500604" y="0"/>
                </a:moveTo>
                <a:lnTo>
                  <a:pt x="2451971" y="459"/>
                </a:lnTo>
                <a:lnTo>
                  <a:pt x="2403564" y="1830"/>
                </a:lnTo>
                <a:lnTo>
                  <a:pt x="2355390" y="4106"/>
                </a:lnTo>
                <a:lnTo>
                  <a:pt x="2307459" y="7277"/>
                </a:lnTo>
                <a:lnTo>
                  <a:pt x="2259779" y="11336"/>
                </a:lnTo>
                <a:lnTo>
                  <a:pt x="2212357" y="16275"/>
                </a:lnTo>
                <a:lnTo>
                  <a:pt x="2165203" y="22084"/>
                </a:lnTo>
                <a:lnTo>
                  <a:pt x="2118325" y="28756"/>
                </a:lnTo>
                <a:lnTo>
                  <a:pt x="2071731" y="36282"/>
                </a:lnTo>
                <a:lnTo>
                  <a:pt x="2025430" y="44655"/>
                </a:lnTo>
                <a:lnTo>
                  <a:pt x="1979430" y="53865"/>
                </a:lnTo>
                <a:lnTo>
                  <a:pt x="1933739" y="63905"/>
                </a:lnTo>
                <a:lnTo>
                  <a:pt x="1888366" y="74765"/>
                </a:lnTo>
                <a:lnTo>
                  <a:pt x="1843319" y="86439"/>
                </a:lnTo>
                <a:lnTo>
                  <a:pt x="1798606" y="98917"/>
                </a:lnTo>
                <a:lnTo>
                  <a:pt x="1754237" y="112191"/>
                </a:lnTo>
                <a:lnTo>
                  <a:pt x="1710218" y="126254"/>
                </a:lnTo>
                <a:lnTo>
                  <a:pt x="1666560" y="141096"/>
                </a:lnTo>
                <a:lnTo>
                  <a:pt x="1623269" y="156709"/>
                </a:lnTo>
                <a:lnTo>
                  <a:pt x="1580355" y="173085"/>
                </a:lnTo>
                <a:lnTo>
                  <a:pt x="1537826" y="190216"/>
                </a:lnTo>
                <a:lnTo>
                  <a:pt x="1495690" y="208094"/>
                </a:lnTo>
                <a:lnTo>
                  <a:pt x="1453955" y="226709"/>
                </a:lnTo>
                <a:lnTo>
                  <a:pt x="1412631" y="246055"/>
                </a:lnTo>
                <a:lnTo>
                  <a:pt x="1371725" y="266122"/>
                </a:lnTo>
                <a:lnTo>
                  <a:pt x="1331245" y="286902"/>
                </a:lnTo>
                <a:lnTo>
                  <a:pt x="1291201" y="308387"/>
                </a:lnTo>
                <a:lnTo>
                  <a:pt x="1251600" y="330569"/>
                </a:lnTo>
                <a:lnTo>
                  <a:pt x="1212451" y="353439"/>
                </a:lnTo>
                <a:lnTo>
                  <a:pt x="1173762" y="376988"/>
                </a:lnTo>
                <a:lnTo>
                  <a:pt x="1135542" y="401210"/>
                </a:lnTo>
                <a:lnTo>
                  <a:pt x="1097799" y="426095"/>
                </a:lnTo>
                <a:lnTo>
                  <a:pt x="1060542" y="451635"/>
                </a:lnTo>
                <a:lnTo>
                  <a:pt x="1023778" y="477822"/>
                </a:lnTo>
                <a:lnTo>
                  <a:pt x="987517" y="504648"/>
                </a:lnTo>
                <a:lnTo>
                  <a:pt x="951766" y="532103"/>
                </a:lnTo>
                <a:lnTo>
                  <a:pt x="916534" y="560181"/>
                </a:lnTo>
                <a:lnTo>
                  <a:pt x="881829" y="588872"/>
                </a:lnTo>
                <a:lnTo>
                  <a:pt x="847660" y="618168"/>
                </a:lnTo>
                <a:lnTo>
                  <a:pt x="814035" y="648062"/>
                </a:lnTo>
                <a:lnTo>
                  <a:pt x="780963" y="678543"/>
                </a:lnTo>
                <a:lnTo>
                  <a:pt x="748451" y="709606"/>
                </a:lnTo>
                <a:lnTo>
                  <a:pt x="716509" y="741240"/>
                </a:lnTo>
                <a:lnTo>
                  <a:pt x="685144" y="773438"/>
                </a:lnTo>
                <a:lnTo>
                  <a:pt x="654366" y="806192"/>
                </a:lnTo>
                <a:lnTo>
                  <a:pt x="624182" y="839493"/>
                </a:lnTo>
                <a:lnTo>
                  <a:pt x="594600" y="873333"/>
                </a:lnTo>
                <a:lnTo>
                  <a:pt x="565630" y="907703"/>
                </a:lnTo>
                <a:lnTo>
                  <a:pt x="537279" y="942595"/>
                </a:lnTo>
                <a:lnTo>
                  <a:pt x="509557" y="978002"/>
                </a:lnTo>
                <a:lnTo>
                  <a:pt x="482470" y="1013914"/>
                </a:lnTo>
                <a:lnTo>
                  <a:pt x="456029" y="1050323"/>
                </a:lnTo>
                <a:lnTo>
                  <a:pt x="430240" y="1087221"/>
                </a:lnTo>
                <a:lnTo>
                  <a:pt x="405113" y="1124601"/>
                </a:lnTo>
                <a:lnTo>
                  <a:pt x="380655" y="1162452"/>
                </a:lnTo>
                <a:lnTo>
                  <a:pt x="356876" y="1200768"/>
                </a:lnTo>
                <a:lnTo>
                  <a:pt x="333784" y="1239539"/>
                </a:lnTo>
                <a:lnTo>
                  <a:pt x="311387" y="1278759"/>
                </a:lnTo>
                <a:lnTo>
                  <a:pt x="289693" y="1318417"/>
                </a:lnTo>
                <a:lnTo>
                  <a:pt x="268710" y="1358506"/>
                </a:lnTo>
                <a:lnTo>
                  <a:pt x="248448" y="1399018"/>
                </a:lnTo>
                <a:lnTo>
                  <a:pt x="228915" y="1439944"/>
                </a:lnTo>
                <a:lnTo>
                  <a:pt x="210118" y="1481276"/>
                </a:lnTo>
                <a:lnTo>
                  <a:pt x="192066" y="1523006"/>
                </a:lnTo>
                <a:lnTo>
                  <a:pt x="174769" y="1565125"/>
                </a:lnTo>
                <a:lnTo>
                  <a:pt x="158233" y="1607626"/>
                </a:lnTo>
                <a:lnTo>
                  <a:pt x="142468" y="1650499"/>
                </a:lnTo>
                <a:lnTo>
                  <a:pt x="127482" y="1693737"/>
                </a:lnTo>
                <a:lnTo>
                  <a:pt x="113283" y="1737330"/>
                </a:lnTo>
                <a:lnTo>
                  <a:pt x="99879" y="1781272"/>
                </a:lnTo>
                <a:lnTo>
                  <a:pt x="87280" y="1825553"/>
                </a:lnTo>
                <a:lnTo>
                  <a:pt x="75492" y="1870166"/>
                </a:lnTo>
                <a:lnTo>
                  <a:pt x="64526" y="1915102"/>
                </a:lnTo>
                <a:lnTo>
                  <a:pt x="54389" y="1960352"/>
                </a:lnTo>
                <a:lnTo>
                  <a:pt x="45089" y="2005909"/>
                </a:lnTo>
                <a:lnTo>
                  <a:pt x="36635" y="2051763"/>
                </a:lnTo>
                <a:lnTo>
                  <a:pt x="29036" y="2097908"/>
                </a:lnTo>
                <a:lnTo>
                  <a:pt x="22299" y="2144334"/>
                </a:lnTo>
                <a:lnTo>
                  <a:pt x="16433" y="2191033"/>
                </a:lnTo>
                <a:lnTo>
                  <a:pt x="11447" y="2237997"/>
                </a:lnTo>
                <a:lnTo>
                  <a:pt x="7348" y="2285218"/>
                </a:lnTo>
                <a:lnTo>
                  <a:pt x="4146" y="2332686"/>
                </a:lnTo>
                <a:lnTo>
                  <a:pt x="1848" y="2380395"/>
                </a:lnTo>
                <a:lnTo>
                  <a:pt x="463" y="2428336"/>
                </a:lnTo>
                <a:lnTo>
                  <a:pt x="0" y="2476500"/>
                </a:lnTo>
                <a:lnTo>
                  <a:pt x="463" y="2524663"/>
                </a:lnTo>
                <a:lnTo>
                  <a:pt x="1848" y="2572604"/>
                </a:lnTo>
                <a:lnTo>
                  <a:pt x="4146" y="2620313"/>
                </a:lnTo>
                <a:lnTo>
                  <a:pt x="7348" y="2667781"/>
                </a:lnTo>
                <a:lnTo>
                  <a:pt x="11447" y="2715002"/>
                </a:lnTo>
                <a:lnTo>
                  <a:pt x="16433" y="2761966"/>
                </a:lnTo>
                <a:lnTo>
                  <a:pt x="22299" y="2808665"/>
                </a:lnTo>
                <a:lnTo>
                  <a:pt x="29036" y="2855091"/>
                </a:lnTo>
                <a:lnTo>
                  <a:pt x="36635" y="2901236"/>
                </a:lnTo>
                <a:lnTo>
                  <a:pt x="45089" y="2947090"/>
                </a:lnTo>
                <a:lnTo>
                  <a:pt x="54389" y="2992647"/>
                </a:lnTo>
                <a:lnTo>
                  <a:pt x="64526" y="3037897"/>
                </a:lnTo>
                <a:lnTo>
                  <a:pt x="75492" y="3082833"/>
                </a:lnTo>
                <a:lnTo>
                  <a:pt x="87280" y="3127446"/>
                </a:lnTo>
                <a:lnTo>
                  <a:pt x="99879" y="3171727"/>
                </a:lnTo>
                <a:lnTo>
                  <a:pt x="113283" y="3215669"/>
                </a:lnTo>
                <a:lnTo>
                  <a:pt x="127482" y="3259262"/>
                </a:lnTo>
                <a:lnTo>
                  <a:pt x="142468" y="3302500"/>
                </a:lnTo>
                <a:lnTo>
                  <a:pt x="158233" y="3345373"/>
                </a:lnTo>
                <a:lnTo>
                  <a:pt x="174769" y="3387874"/>
                </a:lnTo>
                <a:lnTo>
                  <a:pt x="192066" y="3429993"/>
                </a:lnTo>
                <a:lnTo>
                  <a:pt x="210118" y="3471723"/>
                </a:lnTo>
                <a:lnTo>
                  <a:pt x="228915" y="3513055"/>
                </a:lnTo>
                <a:lnTo>
                  <a:pt x="248448" y="3553981"/>
                </a:lnTo>
                <a:lnTo>
                  <a:pt x="268710" y="3594493"/>
                </a:lnTo>
                <a:lnTo>
                  <a:pt x="289693" y="3634582"/>
                </a:lnTo>
                <a:lnTo>
                  <a:pt x="311387" y="3674240"/>
                </a:lnTo>
                <a:lnTo>
                  <a:pt x="333784" y="3713460"/>
                </a:lnTo>
                <a:lnTo>
                  <a:pt x="356876" y="3752231"/>
                </a:lnTo>
                <a:lnTo>
                  <a:pt x="366804" y="3768228"/>
                </a:lnTo>
                <a:lnTo>
                  <a:pt x="3251205" y="3768228"/>
                </a:lnTo>
                <a:lnTo>
                  <a:pt x="3251205" y="113544"/>
                </a:lnTo>
                <a:lnTo>
                  <a:pt x="3246971" y="112191"/>
                </a:lnTo>
                <a:lnTo>
                  <a:pt x="3202602" y="98917"/>
                </a:lnTo>
                <a:lnTo>
                  <a:pt x="3157889" y="86439"/>
                </a:lnTo>
                <a:lnTo>
                  <a:pt x="3112842" y="74765"/>
                </a:lnTo>
                <a:lnTo>
                  <a:pt x="3067469" y="63905"/>
                </a:lnTo>
                <a:lnTo>
                  <a:pt x="3021778" y="53865"/>
                </a:lnTo>
                <a:lnTo>
                  <a:pt x="2975778" y="44655"/>
                </a:lnTo>
                <a:lnTo>
                  <a:pt x="2929477" y="36282"/>
                </a:lnTo>
                <a:lnTo>
                  <a:pt x="2882883" y="28756"/>
                </a:lnTo>
                <a:lnTo>
                  <a:pt x="2836005" y="22084"/>
                </a:lnTo>
                <a:lnTo>
                  <a:pt x="2788851" y="16275"/>
                </a:lnTo>
                <a:lnTo>
                  <a:pt x="2741429" y="11336"/>
                </a:lnTo>
                <a:lnTo>
                  <a:pt x="2693749" y="7277"/>
                </a:lnTo>
                <a:lnTo>
                  <a:pt x="2645818" y="4106"/>
                </a:lnTo>
                <a:lnTo>
                  <a:pt x="2597644" y="1830"/>
                </a:lnTo>
                <a:lnTo>
                  <a:pt x="2549237" y="459"/>
                </a:lnTo>
                <a:lnTo>
                  <a:pt x="2500604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9"/>
          <p:cNvSpPr/>
          <p:nvPr/>
        </p:nvSpPr>
        <p:spPr>
          <a:xfrm>
            <a:off x="10008000" y="1441800"/>
            <a:ext cx="1525680" cy="151020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10"/>
          <p:cNvSpPr/>
          <p:nvPr/>
        </p:nvSpPr>
        <p:spPr>
          <a:xfrm>
            <a:off x="4863549" y="3130200"/>
            <a:ext cx="490330" cy="77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5000" b="1" strike="noStrike" spc="-1" dirty="0">
                <a:solidFill>
                  <a:srgbClr val="FFFFFF"/>
                </a:solidFill>
                <a:latin typeface="HelveticaNeueLT W1G 75 Bd"/>
              </a:rPr>
              <a:t>+</a:t>
            </a:r>
            <a:endParaRPr lang="ru-RU" sz="5000" b="0" strike="noStrike" spc="-1" dirty="0">
              <a:latin typeface="Gilroy"/>
            </a:endParaRPr>
          </a:p>
        </p:txBody>
      </p:sp>
      <p:sp>
        <p:nvSpPr>
          <p:cNvPr id="467" name="CustomShape 11"/>
          <p:cNvSpPr/>
          <p:nvPr/>
        </p:nvSpPr>
        <p:spPr>
          <a:xfrm>
            <a:off x="720000" y="5339160"/>
            <a:ext cx="1080000" cy="1068840"/>
          </a:xfrm>
          <a:custGeom>
            <a:avLst/>
            <a:gdLst/>
            <a:ahLst/>
            <a:cxnLst/>
            <a:rect l="l" t="t" r="r" b="b"/>
            <a:pathLst>
              <a:path w="1525904" h="1510664">
                <a:moveTo>
                  <a:pt x="762685" y="0"/>
                </a:moveTo>
                <a:lnTo>
                  <a:pt x="714452" y="1486"/>
                </a:lnTo>
                <a:lnTo>
                  <a:pt x="667015" y="5885"/>
                </a:lnTo>
                <a:lnTo>
                  <a:pt x="620466" y="13108"/>
                </a:lnTo>
                <a:lnTo>
                  <a:pt x="574892" y="23068"/>
                </a:lnTo>
                <a:lnTo>
                  <a:pt x="530383" y="35676"/>
                </a:lnTo>
                <a:lnTo>
                  <a:pt x="487029" y="50842"/>
                </a:lnTo>
                <a:lnTo>
                  <a:pt x="444919" y="68479"/>
                </a:lnTo>
                <a:lnTo>
                  <a:pt x="404142" y="88499"/>
                </a:lnTo>
                <a:lnTo>
                  <a:pt x="364788" y="110812"/>
                </a:lnTo>
                <a:lnTo>
                  <a:pt x="326946" y="135330"/>
                </a:lnTo>
                <a:lnTo>
                  <a:pt x="290705" y="161965"/>
                </a:lnTo>
                <a:lnTo>
                  <a:pt x="256155" y="190629"/>
                </a:lnTo>
                <a:lnTo>
                  <a:pt x="223385" y="221232"/>
                </a:lnTo>
                <a:lnTo>
                  <a:pt x="192484" y="253686"/>
                </a:lnTo>
                <a:lnTo>
                  <a:pt x="163541" y="287904"/>
                </a:lnTo>
                <a:lnTo>
                  <a:pt x="136647" y="323795"/>
                </a:lnTo>
                <a:lnTo>
                  <a:pt x="111890" y="361272"/>
                </a:lnTo>
                <a:lnTo>
                  <a:pt x="89360" y="400247"/>
                </a:lnTo>
                <a:lnTo>
                  <a:pt x="69146" y="440631"/>
                </a:lnTo>
                <a:lnTo>
                  <a:pt x="51337" y="482335"/>
                </a:lnTo>
                <a:lnTo>
                  <a:pt x="36023" y="525271"/>
                </a:lnTo>
                <a:lnTo>
                  <a:pt x="23293" y="569350"/>
                </a:lnTo>
                <a:lnTo>
                  <a:pt x="13236" y="614484"/>
                </a:lnTo>
                <a:lnTo>
                  <a:pt x="5942" y="660585"/>
                </a:lnTo>
                <a:lnTo>
                  <a:pt x="1500" y="707564"/>
                </a:lnTo>
                <a:lnTo>
                  <a:pt x="0" y="755332"/>
                </a:lnTo>
                <a:lnTo>
                  <a:pt x="1500" y="803100"/>
                </a:lnTo>
                <a:lnTo>
                  <a:pt x="5942" y="850079"/>
                </a:lnTo>
                <a:lnTo>
                  <a:pt x="13236" y="896180"/>
                </a:lnTo>
                <a:lnTo>
                  <a:pt x="23293" y="941314"/>
                </a:lnTo>
                <a:lnTo>
                  <a:pt x="36023" y="985393"/>
                </a:lnTo>
                <a:lnTo>
                  <a:pt x="51337" y="1028329"/>
                </a:lnTo>
                <a:lnTo>
                  <a:pt x="69146" y="1070033"/>
                </a:lnTo>
                <a:lnTo>
                  <a:pt x="89360" y="1110417"/>
                </a:lnTo>
                <a:lnTo>
                  <a:pt x="111890" y="1149392"/>
                </a:lnTo>
                <a:lnTo>
                  <a:pt x="136647" y="1186869"/>
                </a:lnTo>
                <a:lnTo>
                  <a:pt x="163541" y="1222760"/>
                </a:lnTo>
                <a:lnTo>
                  <a:pt x="192484" y="1256978"/>
                </a:lnTo>
                <a:lnTo>
                  <a:pt x="223385" y="1289432"/>
                </a:lnTo>
                <a:lnTo>
                  <a:pt x="256155" y="1320035"/>
                </a:lnTo>
                <a:lnTo>
                  <a:pt x="290705" y="1348699"/>
                </a:lnTo>
                <a:lnTo>
                  <a:pt x="326946" y="1375334"/>
                </a:lnTo>
                <a:lnTo>
                  <a:pt x="364788" y="1399852"/>
                </a:lnTo>
                <a:lnTo>
                  <a:pt x="404142" y="1422165"/>
                </a:lnTo>
                <a:lnTo>
                  <a:pt x="444919" y="1442185"/>
                </a:lnTo>
                <a:lnTo>
                  <a:pt x="487029" y="1459822"/>
                </a:lnTo>
                <a:lnTo>
                  <a:pt x="530383" y="1474988"/>
                </a:lnTo>
                <a:lnTo>
                  <a:pt x="574892" y="1487596"/>
                </a:lnTo>
                <a:lnTo>
                  <a:pt x="620466" y="1497556"/>
                </a:lnTo>
                <a:lnTo>
                  <a:pt x="667015" y="1504779"/>
                </a:lnTo>
                <a:lnTo>
                  <a:pt x="714452" y="1509178"/>
                </a:lnTo>
                <a:lnTo>
                  <a:pt x="762685" y="1510664"/>
                </a:lnTo>
                <a:lnTo>
                  <a:pt x="810919" y="1509178"/>
                </a:lnTo>
                <a:lnTo>
                  <a:pt x="858355" y="1504779"/>
                </a:lnTo>
                <a:lnTo>
                  <a:pt x="904905" y="1497556"/>
                </a:lnTo>
                <a:lnTo>
                  <a:pt x="950479" y="1487596"/>
                </a:lnTo>
                <a:lnTo>
                  <a:pt x="994987" y="1474988"/>
                </a:lnTo>
                <a:lnTo>
                  <a:pt x="1038341" y="1459822"/>
                </a:lnTo>
                <a:lnTo>
                  <a:pt x="1080451" y="1442185"/>
                </a:lnTo>
                <a:lnTo>
                  <a:pt x="1121228" y="1422165"/>
                </a:lnTo>
                <a:lnTo>
                  <a:pt x="1160582" y="1399852"/>
                </a:lnTo>
                <a:lnTo>
                  <a:pt x="1198425" y="1375334"/>
                </a:lnTo>
                <a:lnTo>
                  <a:pt x="1234666" y="1348699"/>
                </a:lnTo>
                <a:lnTo>
                  <a:pt x="1269216" y="1320035"/>
                </a:lnTo>
                <a:lnTo>
                  <a:pt x="1301986" y="1289432"/>
                </a:lnTo>
                <a:lnTo>
                  <a:pt x="1332887" y="1256978"/>
                </a:lnTo>
                <a:lnTo>
                  <a:pt x="1361829" y="1222760"/>
                </a:lnTo>
                <a:lnTo>
                  <a:pt x="1388724" y="1186869"/>
                </a:lnTo>
                <a:lnTo>
                  <a:pt x="1413480" y="1149392"/>
                </a:lnTo>
                <a:lnTo>
                  <a:pt x="1436011" y="1110417"/>
                </a:lnTo>
                <a:lnTo>
                  <a:pt x="1456225" y="1070033"/>
                </a:lnTo>
                <a:lnTo>
                  <a:pt x="1474034" y="1028329"/>
                </a:lnTo>
                <a:lnTo>
                  <a:pt x="1489348" y="985393"/>
                </a:lnTo>
                <a:lnTo>
                  <a:pt x="1502078" y="941314"/>
                </a:lnTo>
                <a:lnTo>
                  <a:pt x="1512135" y="896180"/>
                </a:lnTo>
                <a:lnTo>
                  <a:pt x="1519429" y="850079"/>
                </a:lnTo>
                <a:lnTo>
                  <a:pt x="1523871" y="803100"/>
                </a:lnTo>
                <a:lnTo>
                  <a:pt x="1525371" y="755332"/>
                </a:lnTo>
                <a:lnTo>
                  <a:pt x="1523871" y="707564"/>
                </a:lnTo>
                <a:lnTo>
                  <a:pt x="1519429" y="660585"/>
                </a:lnTo>
                <a:lnTo>
                  <a:pt x="1512135" y="614484"/>
                </a:lnTo>
                <a:lnTo>
                  <a:pt x="1502078" y="569350"/>
                </a:lnTo>
                <a:lnTo>
                  <a:pt x="1489348" y="525271"/>
                </a:lnTo>
                <a:lnTo>
                  <a:pt x="1474034" y="482335"/>
                </a:lnTo>
                <a:lnTo>
                  <a:pt x="1456225" y="440631"/>
                </a:lnTo>
                <a:lnTo>
                  <a:pt x="1436011" y="400247"/>
                </a:lnTo>
                <a:lnTo>
                  <a:pt x="1413480" y="361272"/>
                </a:lnTo>
                <a:lnTo>
                  <a:pt x="1388724" y="323795"/>
                </a:lnTo>
                <a:lnTo>
                  <a:pt x="1361829" y="287904"/>
                </a:lnTo>
                <a:lnTo>
                  <a:pt x="1332887" y="253686"/>
                </a:lnTo>
                <a:lnTo>
                  <a:pt x="1301986" y="221232"/>
                </a:lnTo>
                <a:lnTo>
                  <a:pt x="1269216" y="190629"/>
                </a:lnTo>
                <a:lnTo>
                  <a:pt x="1234666" y="161965"/>
                </a:lnTo>
                <a:lnTo>
                  <a:pt x="1198425" y="135330"/>
                </a:lnTo>
                <a:lnTo>
                  <a:pt x="1160582" y="110812"/>
                </a:lnTo>
                <a:lnTo>
                  <a:pt x="1121228" y="88499"/>
                </a:lnTo>
                <a:lnTo>
                  <a:pt x="1080451" y="68479"/>
                </a:lnTo>
                <a:lnTo>
                  <a:pt x="1038341" y="50842"/>
                </a:lnTo>
                <a:lnTo>
                  <a:pt x="994987" y="35676"/>
                </a:lnTo>
                <a:lnTo>
                  <a:pt x="950479" y="23068"/>
                </a:lnTo>
                <a:lnTo>
                  <a:pt x="904905" y="13108"/>
                </a:lnTo>
                <a:lnTo>
                  <a:pt x="858355" y="5885"/>
                </a:lnTo>
                <a:lnTo>
                  <a:pt x="810919" y="1486"/>
                </a:lnTo>
                <a:lnTo>
                  <a:pt x="762685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5116320" y="0"/>
            <a:ext cx="83563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10872360" y="-36000"/>
            <a:ext cx="2663640" cy="1692000"/>
          </a:xfrm>
          <a:custGeom>
            <a:avLst/>
            <a:gdLst/>
            <a:ahLst/>
            <a:cxnLst/>
            <a:rect l="l" t="t" r="r" b="b"/>
            <a:pathLst>
              <a:path w="2528569" h="1603375">
                <a:moveTo>
                  <a:pt x="2528276" y="1603297"/>
                </a:moveTo>
                <a:lnTo>
                  <a:pt x="0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7165440" y="355680"/>
            <a:ext cx="4313160" cy="6959160"/>
          </a:xfrm>
          <a:custGeom>
            <a:avLst/>
            <a:gdLst/>
            <a:ahLst/>
            <a:cxnLst/>
            <a:rect l="l" t="t" r="r" b="b"/>
            <a:pathLst>
              <a:path w="4313555" h="6959600">
                <a:moveTo>
                  <a:pt x="0" y="6959600"/>
                </a:moveTo>
                <a:lnTo>
                  <a:pt x="4312991" y="0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5050440" y="2761560"/>
            <a:ext cx="3555720" cy="2196720"/>
          </a:xfrm>
          <a:custGeom>
            <a:avLst/>
            <a:gdLst/>
            <a:ahLst/>
            <a:cxnLst/>
            <a:rect l="l" t="t" r="r" b="b"/>
            <a:pathLst>
              <a:path w="3556000" h="2197100">
                <a:moveTo>
                  <a:pt x="0" y="0"/>
                </a:moveTo>
                <a:lnTo>
                  <a:pt x="3556000" y="2196947"/>
                </a:lnTo>
              </a:path>
            </a:pathLst>
          </a:custGeom>
          <a:noFill/>
          <a:ln w="763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/>
          <p:cNvSpPr/>
          <p:nvPr/>
        </p:nvSpPr>
        <p:spPr>
          <a:xfrm>
            <a:off x="0" y="0"/>
            <a:ext cx="5112000" cy="7314840"/>
          </a:xfrm>
          <a:custGeom>
            <a:avLst/>
            <a:gdLst/>
            <a:ahLst/>
            <a:cxnLst/>
            <a:rect l="l" t="t" r="r" b="b"/>
            <a:pathLst>
              <a:path w="4648200" h="7315200">
                <a:moveTo>
                  <a:pt x="0" y="7315200"/>
                </a:moveTo>
                <a:lnTo>
                  <a:pt x="4648200" y="7315200"/>
                </a:lnTo>
                <a:lnTo>
                  <a:pt x="4648200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/>
          <p:cNvSpPr/>
          <p:nvPr/>
        </p:nvSpPr>
        <p:spPr>
          <a:xfrm>
            <a:off x="1079640" y="2859840"/>
            <a:ext cx="2736360" cy="110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spc="12" dirty="0">
                <a:solidFill>
                  <a:srgbClr val="565655"/>
                </a:solidFill>
                <a:latin typeface="Helvetica Neue World"/>
              </a:rPr>
              <a:t>Biztonságosan és célzott módon jussanak el az adott hatóanyagok az adott sejtekhez</a:t>
            </a:r>
            <a:r>
              <a:rPr lang="ru-RU" sz="1600" b="0" strike="noStrike" spc="18" dirty="0">
                <a:solidFill>
                  <a:srgbClr val="565655"/>
                </a:solidFill>
                <a:latin typeface="Helvetica Neue World"/>
              </a:rPr>
              <a:t>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1079640" y="4550760"/>
            <a:ext cx="223236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A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hatóanyag</a:t>
            </a:r>
            <a:r>
              <a:rPr lang="hu-HU" sz="1600" spc="12" dirty="0">
                <a:solidFill>
                  <a:srgbClr val="565655"/>
                </a:solidFill>
                <a:latin typeface="Helvetica Neue World"/>
              </a:rPr>
              <a:t>ok megőrzése 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a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sejt</a:t>
            </a:r>
            <a:r>
              <a:rPr lang="hu-HU" sz="1600" spc="12" dirty="0" err="1">
                <a:solidFill>
                  <a:srgbClr val="565655"/>
                </a:solidFill>
                <a:latin typeface="Helvetica Neue World"/>
              </a:rPr>
              <a:t>ekhez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12" dirty="0" err="1">
                <a:solidFill>
                  <a:srgbClr val="565655"/>
                </a:solidFill>
                <a:latin typeface="Helvetica Neue World"/>
              </a:rPr>
              <a:t>vezető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hu-HU" sz="1600" spc="12" dirty="0">
                <a:solidFill>
                  <a:srgbClr val="565655"/>
                </a:solidFill>
                <a:latin typeface="Helvetica Neue World"/>
              </a:rPr>
              <a:t>út során</a:t>
            </a:r>
            <a:r>
              <a:rPr lang="en-US" sz="1600" spc="12" dirty="0">
                <a:solidFill>
                  <a:srgbClr val="565655"/>
                </a:solidFill>
                <a:latin typeface="Helvetica Neue World"/>
              </a:rPr>
              <a:t>.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617760" y="2835720"/>
            <a:ext cx="1947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Social Gothic"/>
              </a:rPr>
              <a:t>1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210" name="CustomShape 9"/>
          <p:cNvSpPr/>
          <p:nvPr/>
        </p:nvSpPr>
        <p:spPr>
          <a:xfrm>
            <a:off x="530640" y="4546800"/>
            <a:ext cx="3445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4700" b="1" strike="noStrike" spc="-1">
                <a:solidFill>
                  <a:srgbClr val="FFFFFF"/>
                </a:solidFill>
                <a:latin typeface="Social Gothic"/>
              </a:rPr>
              <a:t>2</a:t>
            </a:r>
            <a:endParaRPr lang="ru-RU" sz="4700" b="0" strike="noStrike" spc="-1">
              <a:latin typeface="Gilroy"/>
            </a:endParaRPr>
          </a:p>
        </p:txBody>
      </p:sp>
      <p:sp>
        <p:nvSpPr>
          <p:cNvPr id="211" name="TextShape 10"/>
          <p:cNvSpPr txBox="1"/>
          <p:nvPr/>
        </p:nvSpPr>
        <p:spPr>
          <a:xfrm>
            <a:off x="588960" y="525960"/>
            <a:ext cx="4379040" cy="168588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hu-HU" sz="3700" b="1" strike="noStrike" spc="12" dirty="0">
                <a:solidFill>
                  <a:srgbClr val="FFFFFF"/>
                </a:solidFill>
                <a:latin typeface="Gilroy"/>
              </a:rPr>
              <a:t>MIRE VAN SZÜKSÉGE A LIPOSZÓMÁKNAK?</a:t>
            </a:r>
            <a:endParaRPr lang="ru-RU" sz="3700" b="1" strike="noStrike" spc="-1" dirty="0"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470"/>
          <p:cNvPicPr/>
          <p:nvPr/>
        </p:nvPicPr>
        <p:blipFill>
          <a:blip r:embed="rId3"/>
          <a:stretch/>
        </p:blipFill>
        <p:spPr>
          <a:xfrm>
            <a:off x="360" y="1080"/>
            <a:ext cx="13004280" cy="7314120"/>
          </a:xfrm>
          <a:prstGeom prst="rect">
            <a:avLst/>
          </a:prstGeom>
          <a:ln>
            <a:noFill/>
          </a:ln>
        </p:spPr>
      </p:pic>
      <p:sp>
        <p:nvSpPr>
          <p:cNvPr id="472" name="TextShape 1"/>
          <p:cNvSpPr txBox="1"/>
          <p:nvPr/>
        </p:nvSpPr>
        <p:spPr>
          <a:xfrm>
            <a:off x="572760" y="672120"/>
            <a:ext cx="8967240" cy="1489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4535"/>
              </a:lnSpc>
              <a:spcBef>
                <a:spcPts val="680"/>
              </a:spcBef>
            </a:pPr>
            <a:r>
              <a:rPr lang="en-US" sz="4200" b="1" spc="12" dirty="0">
                <a:solidFill>
                  <a:srgbClr val="EB5F40"/>
                </a:solidFill>
                <a:latin typeface="Gilroy"/>
              </a:rPr>
              <a:t>LIPOS</a:t>
            </a:r>
            <a:r>
              <a:rPr lang="hu-HU" sz="4200" b="1" spc="12" dirty="0">
                <a:solidFill>
                  <a:srgbClr val="EB5F40"/>
                </a:solidFill>
                <a:latin typeface="Gilroy"/>
              </a:rPr>
              <a:t>ZÓMÁS TERMÉKVONAL </a:t>
            </a:r>
            <a:r>
              <a:rPr lang="en-US" sz="4200" b="1" spc="12" dirty="0">
                <a:solidFill>
                  <a:srgbClr val="EB5F40"/>
                </a:solidFill>
                <a:latin typeface="Gilroy"/>
              </a:rPr>
              <a:t> </a:t>
            </a:r>
            <a:endParaRPr lang="hu-HU" sz="4200" b="1" spc="12" dirty="0">
              <a:solidFill>
                <a:srgbClr val="EB5F40"/>
              </a:solidFill>
              <a:latin typeface="Gilroy"/>
            </a:endParaRPr>
          </a:p>
          <a:p>
            <a:pPr marL="14400">
              <a:lnSpc>
                <a:spcPts val="4535"/>
              </a:lnSpc>
              <a:spcBef>
                <a:spcPts val="680"/>
              </a:spcBef>
            </a:pPr>
            <a:r>
              <a:rPr lang="en-US" sz="4200" b="1" spc="12" dirty="0">
                <a:solidFill>
                  <a:srgbClr val="EB5F40"/>
                </a:solidFill>
                <a:latin typeface="Gilroy"/>
              </a:rPr>
              <a:t>CORAL CLUB</a:t>
            </a:r>
            <a:endParaRPr lang="ru-RU" sz="4200" b="1" strike="noStrike" spc="-1" dirty="0">
              <a:solidFill>
                <a:srgbClr val="EB5F40"/>
              </a:solidFill>
              <a:latin typeface="Gilroy"/>
            </a:endParaRPr>
          </a:p>
        </p:txBody>
      </p:sp>
      <p:sp>
        <p:nvSpPr>
          <p:cNvPr id="473" name="TextShape 2"/>
          <p:cNvSpPr txBox="1"/>
          <p:nvPr/>
        </p:nvSpPr>
        <p:spPr>
          <a:xfrm>
            <a:off x="624960" y="193320"/>
            <a:ext cx="833306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hu-HU" sz="2000" b="1" spc="-1" dirty="0">
                <a:solidFill>
                  <a:srgbClr val="565655"/>
                </a:solidFill>
                <a:latin typeface="Social Gothic"/>
              </a:rPr>
              <a:t>A BIOLÓGIAI HASZNOSULÁS ÉS HATÉKONYSÁG ÚJ SZINTJE</a:t>
            </a:r>
            <a:endParaRPr lang="ru-RU" sz="2000" b="1" strike="noStrike" spc="-1" dirty="0">
              <a:solidFill>
                <a:srgbClr val="565655"/>
              </a:solidFill>
              <a:latin typeface="Social Gothic"/>
            </a:endParaRPr>
          </a:p>
        </p:txBody>
      </p:sp>
      <p:sp>
        <p:nvSpPr>
          <p:cNvPr id="474" name="CustomShape 3"/>
          <p:cNvSpPr/>
          <p:nvPr/>
        </p:nvSpPr>
        <p:spPr>
          <a:xfrm>
            <a:off x="576000" y="3923999"/>
            <a:ext cx="1614750" cy="122976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hu-HU" sz="1600" b="1" spc="18" dirty="0">
                <a:solidFill>
                  <a:srgbClr val="565655"/>
                </a:solidFill>
                <a:latin typeface="Helvetica Neue World"/>
              </a:rPr>
              <a:t>Kurkuma</a:t>
            </a:r>
            <a:endParaRPr lang="ru-RU" sz="1600" b="1" spc="18" dirty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hu-HU" sz="1600" b="1" strike="noStrike" spc="18" dirty="0">
                <a:solidFill>
                  <a:srgbClr val="565655"/>
                </a:solidFill>
                <a:latin typeface="Helvetica Neue World"/>
              </a:rPr>
              <a:t>Emésztés, ízületek, </a:t>
            </a:r>
            <a:r>
              <a:rPr lang="hu-HU" sz="1600" b="1" spc="18" dirty="0">
                <a:solidFill>
                  <a:srgbClr val="565655"/>
                </a:solidFill>
                <a:latin typeface="Helvetica Neue World"/>
              </a:rPr>
              <a:t>regenerálódás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5" name="CustomShape 4"/>
          <p:cNvSpPr/>
          <p:nvPr/>
        </p:nvSpPr>
        <p:spPr>
          <a:xfrm>
            <a:off x="10080000" y="2844000"/>
            <a:ext cx="2231280" cy="81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en-US" sz="1600" b="1" strike="noStrike" spc="38" dirty="0">
                <a:solidFill>
                  <a:srgbClr val="565655"/>
                </a:solidFill>
                <a:latin typeface="Helvetica Neue World"/>
              </a:rPr>
              <a:t>D3</a:t>
            </a:r>
            <a:r>
              <a:rPr lang="hu-HU" sz="1600" b="1" strike="noStrike" spc="38" dirty="0">
                <a:solidFill>
                  <a:srgbClr val="565655"/>
                </a:solidFill>
                <a:latin typeface="Helvetica Neue World"/>
              </a:rPr>
              <a:t> Vitamin</a:t>
            </a:r>
            <a:r>
              <a:rPr lang="en-US" sz="1600" b="1" strike="noStrike" spc="38" dirty="0">
                <a:solidFill>
                  <a:srgbClr val="565655"/>
                </a:solidFill>
                <a:latin typeface="Helvetica Neue World"/>
              </a:rPr>
              <a:t> 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b="1" strike="noStrike" spc="38" dirty="0" err="1">
                <a:solidFill>
                  <a:srgbClr val="565655"/>
                </a:solidFill>
                <a:latin typeface="Helvetica Neue World"/>
              </a:rPr>
              <a:t>Enegia</a:t>
            </a:r>
            <a:r>
              <a:rPr lang="hu-HU" sz="1600" b="1" strike="noStrike" spc="38" dirty="0">
                <a:solidFill>
                  <a:srgbClr val="565655"/>
                </a:solidFill>
                <a:latin typeface="Helvetica Neue World"/>
              </a:rPr>
              <a:t>, </a:t>
            </a:r>
            <a:r>
              <a:rPr lang="hu-HU" sz="1600" b="1" spc="38" dirty="0">
                <a:solidFill>
                  <a:srgbClr val="565655"/>
                </a:solidFill>
                <a:latin typeface="Helvetica Neue World"/>
              </a:rPr>
              <a:t>csontok, </a:t>
            </a:r>
            <a:r>
              <a:rPr lang="hu-HU" sz="1600" b="1" strike="noStrike" spc="38" dirty="0">
                <a:solidFill>
                  <a:srgbClr val="565655"/>
                </a:solidFill>
                <a:latin typeface="Helvetica Neue World"/>
              </a:rPr>
              <a:t> immunitás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6" name="CustomShape 5"/>
          <p:cNvSpPr/>
          <p:nvPr/>
        </p:nvSpPr>
        <p:spPr>
          <a:xfrm>
            <a:off x="4788000" y="6457320"/>
            <a:ext cx="4319640" cy="66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en-US" sz="1600" b="1" spc="-1" dirty="0">
                <a:solidFill>
                  <a:srgbClr val="565655"/>
                </a:solidFill>
                <a:latin typeface="Helvetica Neue World"/>
              </a:rPr>
              <a:t>C</a:t>
            </a:r>
            <a:r>
              <a:rPr lang="hu-HU" sz="1600" b="1" spc="-1" dirty="0">
                <a:solidFill>
                  <a:srgbClr val="565655"/>
                </a:solidFill>
                <a:latin typeface="Helvetica Neue World"/>
              </a:rPr>
              <a:t> Vitamin</a:t>
            </a:r>
            <a:endParaRPr lang="en-US" sz="1600" b="1" spc="-1" dirty="0">
              <a:solidFill>
                <a:srgbClr val="565655"/>
              </a:solidFill>
              <a:latin typeface="Helvetica Neue World"/>
            </a:endParaRPr>
          </a:p>
          <a:p>
            <a:pPr marL="12600">
              <a:lnSpc>
                <a:spcPts val="1800"/>
              </a:lnSpc>
              <a:spcBef>
                <a:spcPts val="258"/>
              </a:spcBef>
            </a:pPr>
            <a:r>
              <a:rPr lang="hu-HU" sz="1600" b="1" strike="noStrike" spc="-1" dirty="0">
                <a:solidFill>
                  <a:srgbClr val="565655"/>
                </a:solidFill>
                <a:latin typeface="Helvetica Neue World"/>
              </a:rPr>
              <a:t>Immunitás, fiatalosság, stressz csökkentés</a:t>
            </a:r>
            <a:endParaRPr lang="ru-RU" sz="1600" b="1" strike="noStrike" spc="-1" dirty="0">
              <a:solidFill>
                <a:srgbClr val="565655"/>
              </a:solidFill>
              <a:latin typeface="Helvetica Neue World"/>
            </a:endParaRPr>
          </a:p>
        </p:txBody>
      </p:sp>
      <p:sp>
        <p:nvSpPr>
          <p:cNvPr id="477" name="CustomShape 6"/>
          <p:cNvSpPr/>
          <p:nvPr/>
        </p:nvSpPr>
        <p:spPr>
          <a:xfrm>
            <a:off x="342000" y="403200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7"/>
          <p:cNvSpPr/>
          <p:nvPr/>
        </p:nvSpPr>
        <p:spPr>
          <a:xfrm>
            <a:off x="9828000" y="2952000"/>
            <a:ext cx="126000" cy="1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8"/>
          <p:cNvSpPr/>
          <p:nvPr/>
        </p:nvSpPr>
        <p:spPr>
          <a:xfrm>
            <a:off x="4554000" y="6552000"/>
            <a:ext cx="126000" cy="12600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588960" y="516960"/>
            <a:ext cx="6539040" cy="1069200"/>
          </a:xfrm>
          <a:prstGeom prst="rect">
            <a:avLst/>
          </a:prstGeom>
          <a:noFill/>
          <a:ln>
            <a:noFill/>
          </a:ln>
        </p:spPr>
        <p:txBody>
          <a:bodyPr lIns="0" tIns="80640" rIns="0" bIns="0"/>
          <a:lstStyle/>
          <a:p>
            <a:pPr marL="14400">
              <a:lnSpc>
                <a:spcPts val="3685"/>
              </a:lnSpc>
            </a:pPr>
            <a:r>
              <a:rPr lang="hu-HU" sz="3700" b="1" spc="12" dirty="0">
                <a:solidFill>
                  <a:srgbClr val="00B6E5"/>
                </a:solidFill>
                <a:latin typeface="Gilroy"/>
              </a:rPr>
              <a:t>A LIPOSZÓMA ELŐNYEI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295920" y="23529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3"/>
          <p:cNvSpPr/>
          <p:nvPr/>
        </p:nvSpPr>
        <p:spPr>
          <a:xfrm>
            <a:off x="295920" y="50698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4"/>
          <p:cNvSpPr/>
          <p:nvPr/>
        </p:nvSpPr>
        <p:spPr>
          <a:xfrm>
            <a:off x="579960" y="2183760"/>
            <a:ext cx="5415480" cy="354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1560" rIns="0" bIns="0"/>
          <a:lstStyle/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en-US" sz="1950" b="1" spc="4" dirty="0">
                <a:solidFill>
                  <a:srgbClr val="00B6E5"/>
                </a:solidFill>
                <a:latin typeface="Gilroy"/>
              </a:rPr>
              <a:t>BIO</a:t>
            </a:r>
            <a:r>
              <a:rPr lang="hu-HU" sz="1950" b="1" spc="4" dirty="0">
                <a:solidFill>
                  <a:srgbClr val="00B6E5"/>
                </a:solidFill>
                <a:latin typeface="Gilroy"/>
              </a:rPr>
              <a:t>LÓGIAILAG HOZZÁFÉRHETŐ ÉS HATÁSOS </a:t>
            </a:r>
          </a:p>
          <a:p>
            <a:pPr marL="23040">
              <a:lnSpc>
                <a:spcPct val="100000"/>
              </a:lnSpc>
              <a:spcBef>
                <a:spcPts val="485"/>
              </a:spcBef>
            </a:pP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A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legtöbb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hatóanyag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nem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szívódik</a:t>
            </a:r>
            <a:r>
              <a:rPr lang="hu-HU" sz="1600" spc="29" dirty="0">
                <a:solidFill>
                  <a:srgbClr val="565655"/>
                </a:solidFill>
                <a:latin typeface="Helvetica Neue World"/>
              </a:rPr>
              <a:t> fel teljesen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. A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liposzóm</a:t>
            </a:r>
            <a:r>
              <a:rPr lang="hu-HU" sz="1600" spc="29" dirty="0">
                <a:solidFill>
                  <a:srgbClr val="565655"/>
                </a:solidFill>
                <a:latin typeface="Helvetica Neue World"/>
              </a:rPr>
              <a:t>ás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forma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növeli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a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hatóanyag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hu-HU" sz="1600" spc="29" dirty="0">
                <a:solidFill>
                  <a:srgbClr val="565655"/>
                </a:solidFill>
                <a:latin typeface="Helvetica Neue World"/>
              </a:rPr>
              <a:t>bejutás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hatékonyságát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és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biológiai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hozzáférhetőségét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.</a:t>
            </a: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endParaRPr lang="hu-HU" sz="1950" b="1" spc="-12" dirty="0">
              <a:solidFill>
                <a:srgbClr val="00B6E5"/>
              </a:solidFill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hu-HU" sz="1950" b="1" spc="-12" dirty="0">
                <a:solidFill>
                  <a:srgbClr val="00B6E5"/>
                </a:solidFill>
                <a:latin typeface="Gilroy"/>
              </a:rPr>
              <a:t>FINOM HATÁSMECHANIZMUS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A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liposzómák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nem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irritálják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az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emésztőrendszert</a:t>
            </a:r>
            <a:r>
              <a:rPr lang="hu-HU" sz="1600" spc="29" dirty="0">
                <a:solidFill>
                  <a:srgbClr val="565655"/>
                </a:solidFill>
                <a:latin typeface="Helvetica Neue World"/>
              </a:rPr>
              <a:t>, így kisebb a</a:t>
            </a:r>
            <a:r>
              <a:rPr lang="en-US" sz="1600" spc="29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spc="29" dirty="0" err="1">
                <a:solidFill>
                  <a:srgbClr val="565655"/>
                </a:solidFill>
                <a:latin typeface="Helvetica Neue World"/>
              </a:rPr>
              <a:t>mellékhatás</a:t>
            </a:r>
            <a:r>
              <a:rPr lang="hu-HU" sz="1600" spc="29" dirty="0">
                <a:solidFill>
                  <a:srgbClr val="565655"/>
                </a:solidFill>
                <a:latin typeface="Helvetica Neue World"/>
              </a:rPr>
              <a:t>ok előfordulásának esélye.</a:t>
            </a:r>
          </a:p>
          <a:p>
            <a:pPr marL="12600">
              <a:lnSpc>
                <a:spcPts val="1800"/>
              </a:lnSpc>
              <a:spcBef>
                <a:spcPts val="479"/>
              </a:spcBef>
            </a:pPr>
            <a:endParaRPr lang="ru-RU" sz="1600" spc="29" dirty="0">
              <a:solidFill>
                <a:srgbClr val="565655"/>
              </a:solidFill>
              <a:latin typeface="Helvetica Neue World"/>
            </a:endParaRPr>
          </a:p>
          <a:p>
            <a:pPr marL="23040">
              <a:lnSpc>
                <a:spcPct val="100000"/>
              </a:lnSpc>
            </a:pPr>
            <a:r>
              <a:rPr lang="hu-HU" sz="1950" b="1" strike="noStrike" spc="4" dirty="0">
                <a:solidFill>
                  <a:srgbClr val="00B6E5"/>
                </a:solidFill>
                <a:latin typeface="Gilroy"/>
              </a:rPr>
              <a:t>BIZTONSÁGOS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476"/>
              </a:spcBef>
            </a:pPr>
            <a:r>
              <a:rPr lang="en-US" sz="1600" spc="-7" dirty="0" err="1">
                <a:solidFill>
                  <a:srgbClr val="565655"/>
                </a:solidFill>
              </a:rPr>
              <a:t>Nem</a:t>
            </a:r>
            <a:r>
              <a:rPr lang="en-US" sz="1600" spc="-7" dirty="0">
                <a:solidFill>
                  <a:srgbClr val="565655"/>
                </a:solidFill>
              </a:rPr>
              <a:t> </a:t>
            </a:r>
            <a:r>
              <a:rPr lang="en-US" sz="1600" spc="-7" dirty="0" err="1">
                <a:solidFill>
                  <a:srgbClr val="565655"/>
                </a:solidFill>
              </a:rPr>
              <a:t>mérgező</a:t>
            </a:r>
            <a:r>
              <a:rPr lang="en-US" sz="1600" spc="-7" dirty="0">
                <a:solidFill>
                  <a:srgbClr val="565655"/>
                </a:solidFill>
              </a:rPr>
              <a:t>, </a:t>
            </a:r>
            <a:r>
              <a:rPr lang="en-US" sz="1600" spc="-7" dirty="0" err="1">
                <a:solidFill>
                  <a:srgbClr val="565655"/>
                </a:solidFill>
              </a:rPr>
              <a:t>nem</a:t>
            </a:r>
            <a:r>
              <a:rPr lang="en-US" sz="1600" spc="-7" dirty="0">
                <a:solidFill>
                  <a:srgbClr val="565655"/>
                </a:solidFill>
              </a:rPr>
              <a:t> </a:t>
            </a:r>
            <a:r>
              <a:rPr lang="en-US" sz="1600" spc="-7" dirty="0" err="1">
                <a:solidFill>
                  <a:srgbClr val="565655"/>
                </a:solidFill>
              </a:rPr>
              <a:t>allergén</a:t>
            </a:r>
            <a:r>
              <a:rPr lang="en-US" sz="1600" spc="-7" dirty="0">
                <a:solidFill>
                  <a:srgbClr val="565655"/>
                </a:solidFill>
              </a:rPr>
              <a:t>. </a:t>
            </a:r>
            <a:r>
              <a:rPr lang="hu-HU" sz="1600" spc="-7" dirty="0">
                <a:solidFill>
                  <a:srgbClr val="565655"/>
                </a:solidFill>
              </a:rPr>
              <a:t>N</a:t>
            </a:r>
            <a:r>
              <a:rPr lang="en-US" sz="1600" spc="-7" dirty="0">
                <a:solidFill>
                  <a:srgbClr val="565655"/>
                </a:solidFill>
              </a:rPr>
              <a:t>e</a:t>
            </a:r>
            <a:r>
              <a:rPr lang="hu-HU" sz="1600" spc="-7" dirty="0">
                <a:solidFill>
                  <a:srgbClr val="565655"/>
                </a:solidFill>
              </a:rPr>
              <a:t>m</a:t>
            </a:r>
            <a:r>
              <a:rPr lang="en-US" sz="1600" spc="-7" dirty="0">
                <a:solidFill>
                  <a:srgbClr val="565655"/>
                </a:solidFill>
              </a:rPr>
              <a:t> </a:t>
            </a:r>
            <a:r>
              <a:rPr lang="en-US" sz="1600" spc="-7" dirty="0" err="1">
                <a:solidFill>
                  <a:srgbClr val="565655"/>
                </a:solidFill>
              </a:rPr>
              <a:t>tartalmaz</a:t>
            </a:r>
            <a:r>
              <a:rPr lang="en-US" sz="1600" spc="-7" dirty="0">
                <a:solidFill>
                  <a:srgbClr val="565655"/>
                </a:solidFill>
              </a:rPr>
              <a:t> </a:t>
            </a:r>
            <a:r>
              <a:rPr lang="en-US" sz="1600" spc="-7" dirty="0" err="1">
                <a:solidFill>
                  <a:srgbClr val="565655"/>
                </a:solidFill>
              </a:rPr>
              <a:t>cukrot</a:t>
            </a:r>
            <a:r>
              <a:rPr lang="en-US" sz="1600" spc="-7" dirty="0">
                <a:solidFill>
                  <a:srgbClr val="565655"/>
                </a:solidFill>
              </a:rPr>
              <a:t>.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260" name="CustomShape 5"/>
          <p:cNvSpPr/>
          <p:nvPr/>
        </p:nvSpPr>
        <p:spPr>
          <a:xfrm>
            <a:off x="295920" y="390384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1" name="Picture 260"/>
          <p:cNvPicPr/>
          <p:nvPr/>
        </p:nvPicPr>
        <p:blipFill>
          <a:blip r:embed="rId5"/>
          <a:stretch/>
        </p:blipFill>
        <p:spPr>
          <a:xfrm>
            <a:off x="7488000" y="-100080"/>
            <a:ext cx="5997600" cy="751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6680160" y="0"/>
            <a:ext cx="63241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2"/>
          <p:cNvSpPr/>
          <p:nvPr/>
        </p:nvSpPr>
        <p:spPr>
          <a:xfrm>
            <a:off x="552960" y="525960"/>
            <a:ext cx="549504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6560" rIns="0" bIns="0"/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hu-HU" sz="3700" b="1" spc="12" dirty="0">
                <a:solidFill>
                  <a:srgbClr val="00B3E4"/>
                </a:solidFill>
                <a:latin typeface="Gilroy"/>
              </a:rPr>
              <a:t>MIK AZOK A</a:t>
            </a:r>
            <a:r>
              <a:rPr lang="en-US" sz="3700" b="1" spc="12" dirty="0">
                <a:solidFill>
                  <a:srgbClr val="00B3E4"/>
                </a:solidFill>
                <a:latin typeface="Gilroy"/>
              </a:rPr>
              <a:t> LIPOS</a:t>
            </a:r>
            <a:r>
              <a:rPr lang="hu-HU" sz="3700" b="1" spc="12" dirty="0">
                <a:solidFill>
                  <a:srgbClr val="00B3E4"/>
                </a:solidFill>
                <a:latin typeface="Gilroy"/>
              </a:rPr>
              <a:t>ZÓ</a:t>
            </a:r>
            <a:r>
              <a:rPr lang="en-US" sz="3700" b="1" spc="12" dirty="0">
                <a:solidFill>
                  <a:srgbClr val="00B3E4"/>
                </a:solidFill>
                <a:latin typeface="Gilroy"/>
              </a:rPr>
              <a:t>M</a:t>
            </a:r>
            <a:r>
              <a:rPr lang="hu-HU" sz="3700" b="1" spc="12" dirty="0">
                <a:solidFill>
                  <a:srgbClr val="00B3E4"/>
                </a:solidFill>
                <a:latin typeface="Gilroy"/>
              </a:rPr>
              <a:t>ÁK</a:t>
            </a:r>
            <a:r>
              <a:rPr lang="en-US" sz="3700" b="1" spc="12" dirty="0">
                <a:solidFill>
                  <a:srgbClr val="00B3E4"/>
                </a:solidFill>
                <a:latin typeface="Gilroy"/>
              </a:rPr>
              <a:t>?</a:t>
            </a:r>
            <a:endParaRPr lang="ru-RU" sz="3700" b="1" strike="noStrike" spc="-1" dirty="0">
              <a:solidFill>
                <a:srgbClr val="00B3E4"/>
              </a:solidFill>
              <a:latin typeface="Gilroy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7319160" y="1440000"/>
            <a:ext cx="3552840" cy="36000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txBody>
          <a:bodyPr lIns="0" tIns="55080" rIns="0" bIns="0"/>
          <a:lstStyle/>
          <a:p>
            <a:pPr marL="111600">
              <a:lnSpc>
                <a:spcPct val="100000"/>
              </a:lnSpc>
              <a:spcBef>
                <a:spcPts val="1417"/>
              </a:spcBef>
              <a:spcAft>
                <a:spcPts val="1984"/>
              </a:spcAft>
            </a:pPr>
            <a:r>
              <a:rPr lang="en-US" sz="1600" b="1" spc="12" dirty="0">
                <a:solidFill>
                  <a:srgbClr val="FFFFFF"/>
                </a:solidFill>
                <a:latin typeface="Gilroy"/>
              </a:rPr>
              <a:t>LIPID </a:t>
            </a:r>
            <a:r>
              <a:rPr lang="hu-HU" sz="1600" b="1" spc="12" dirty="0">
                <a:solidFill>
                  <a:srgbClr val="FFFFFF"/>
                </a:solidFill>
                <a:latin typeface="Gilroy"/>
              </a:rPr>
              <a:t>SAV</a:t>
            </a:r>
            <a:endParaRPr lang="ru-RU" sz="1600" b="0" strike="noStrike" spc="-1" dirty="0">
              <a:latin typeface="Calibri"/>
            </a:endParaRPr>
          </a:p>
        </p:txBody>
      </p:sp>
      <p:sp>
        <p:nvSpPr>
          <p:cNvPr id="266" name="CustomShape 4"/>
          <p:cNvSpPr/>
          <p:nvPr/>
        </p:nvSpPr>
        <p:spPr>
          <a:xfrm>
            <a:off x="608040" y="2129879"/>
            <a:ext cx="5458680" cy="7712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r>
              <a:rPr lang="hu-HU" sz="1600" spc="-1" dirty="0">
                <a:solidFill>
                  <a:srgbClr val="565655"/>
                </a:solidFill>
                <a:latin typeface="Helvetica Neue World"/>
                <a:ea typeface="Helvetica Neue World"/>
              </a:rPr>
              <a:t>A </a:t>
            </a:r>
            <a:r>
              <a:rPr lang="hu-HU" sz="1600" spc="-1" dirty="0" err="1">
                <a:solidFill>
                  <a:srgbClr val="565655"/>
                </a:solidFill>
                <a:latin typeface="Helvetica Neue World"/>
                <a:ea typeface="Helvetica Neue World"/>
              </a:rPr>
              <a:t>liposzómák</a:t>
            </a:r>
            <a:r>
              <a:rPr lang="hu-HU" sz="1600" spc="-1" dirty="0">
                <a:solidFill>
                  <a:srgbClr val="565655"/>
                </a:solidFill>
                <a:latin typeface="Helvetica Neue World"/>
                <a:ea typeface="Helvetica Neue World"/>
              </a:rPr>
              <a:t> </a:t>
            </a:r>
            <a:r>
              <a:rPr lang="hu-HU" sz="1600" spc="-1" dirty="0" err="1">
                <a:solidFill>
                  <a:srgbClr val="565655"/>
                </a:solidFill>
                <a:latin typeface="Helvetica Neue World"/>
                <a:ea typeface="Helvetica Neue World"/>
              </a:rPr>
              <a:t>mikroszkópikus</a:t>
            </a:r>
            <a:r>
              <a:rPr lang="hu-HU" sz="1600" spc="-1" dirty="0">
                <a:solidFill>
                  <a:srgbClr val="565655"/>
                </a:solidFill>
                <a:latin typeface="Helvetica Neue World"/>
                <a:ea typeface="Helvetica Neue World"/>
              </a:rPr>
              <a:t> méretű </a:t>
            </a:r>
            <a:r>
              <a:rPr lang="hu-HU" sz="1600" spc="-1" dirty="0" err="1">
                <a:solidFill>
                  <a:srgbClr val="565655"/>
                </a:solidFill>
                <a:latin typeface="Helvetica Neue World"/>
                <a:ea typeface="Helvetica Neue World"/>
              </a:rPr>
              <a:t>foszfolipid</a:t>
            </a:r>
            <a:r>
              <a:rPr lang="hu-HU" sz="1600" spc="-1" dirty="0">
                <a:solidFill>
                  <a:srgbClr val="565655"/>
                </a:solidFill>
                <a:latin typeface="Helvetica Neue World"/>
                <a:ea typeface="Helvetica Neue World"/>
              </a:rPr>
              <a:t> gömbök, amelyek vízben oldódó vagy zsírban oldódó hatóanyagokat képesek magukba zárni.</a:t>
            </a:r>
            <a:endParaRPr lang="hu-H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67" name="CustomShape 5"/>
          <p:cNvSpPr/>
          <p:nvPr/>
        </p:nvSpPr>
        <p:spPr>
          <a:xfrm>
            <a:off x="844560" y="3155760"/>
            <a:ext cx="515592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hu-HU" sz="1600" b="1" spc="-1" dirty="0">
                <a:solidFill>
                  <a:srgbClr val="565655"/>
                </a:solidFill>
                <a:latin typeface="Helvetica Neue World"/>
              </a:rPr>
              <a:t>A </a:t>
            </a:r>
            <a:r>
              <a:rPr lang="hu-HU" sz="1600" b="1" spc="-1" dirty="0" err="1">
                <a:solidFill>
                  <a:srgbClr val="565655"/>
                </a:solidFill>
                <a:latin typeface="Helvetica Neue World"/>
              </a:rPr>
              <a:t>liposzóma</a:t>
            </a:r>
            <a:r>
              <a:rPr lang="hu-HU" sz="1600" b="1" spc="-1" dirty="0">
                <a:solidFill>
                  <a:srgbClr val="565655"/>
                </a:solidFill>
                <a:latin typeface="Helvetica Neue World"/>
              </a:rPr>
              <a:t> héja </a:t>
            </a:r>
            <a:r>
              <a:rPr lang="hu-HU" sz="1600" b="1" spc="-1" dirty="0" err="1">
                <a:solidFill>
                  <a:srgbClr val="565655"/>
                </a:solidFill>
                <a:latin typeface="Helvetica Neue World"/>
              </a:rPr>
              <a:t>foszfolipidekből</a:t>
            </a:r>
            <a:r>
              <a:rPr lang="hu-HU" sz="1600" b="1" spc="-1" dirty="0">
                <a:solidFill>
                  <a:srgbClr val="565655"/>
                </a:solidFill>
                <a:latin typeface="Helvetica Neue World"/>
              </a:rPr>
              <a:t> áll, amelyek részét képezik az emberi sejtek membránjának is..</a:t>
            </a:r>
            <a:endParaRPr lang="hu-HU" sz="1600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68" name="CustomShape 6"/>
          <p:cNvSpPr/>
          <p:nvPr/>
        </p:nvSpPr>
        <p:spPr>
          <a:xfrm>
            <a:off x="627120" y="3158640"/>
            <a:ext cx="360" cy="717120"/>
          </a:xfrm>
          <a:custGeom>
            <a:avLst/>
            <a:gdLst/>
            <a:ahLst/>
            <a:cxnLst/>
            <a:rect l="l" t="t" r="r" b="b"/>
            <a:pathLst>
              <a:path h="717550">
                <a:moveTo>
                  <a:pt x="0" y="0"/>
                </a:moveTo>
                <a:lnTo>
                  <a:pt x="0" y="716927"/>
                </a:lnTo>
              </a:path>
            </a:pathLst>
          </a:custGeom>
          <a:noFill/>
          <a:ln w="50760">
            <a:solidFill>
              <a:srgbClr val="F2684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7"/>
          <p:cNvSpPr/>
          <p:nvPr/>
        </p:nvSpPr>
        <p:spPr>
          <a:xfrm>
            <a:off x="608040" y="6278040"/>
            <a:ext cx="502560" cy="45252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251323" y="0"/>
                </a:moveTo>
                <a:lnTo>
                  <a:pt x="211788" y="23088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lnTo>
                  <a:pt x="456898" y="452335"/>
                </a:lnTo>
                <a:lnTo>
                  <a:pt x="468885" y="450622"/>
                </a:lnTo>
                <a:lnTo>
                  <a:pt x="479845" y="445955"/>
                </a:lnTo>
                <a:lnTo>
                  <a:pt x="489250" y="438643"/>
                </a:lnTo>
                <a:lnTo>
                  <a:pt x="491571" y="435584"/>
                </a:lnTo>
                <a:lnTo>
                  <a:pt x="45748" y="435584"/>
                </a:lnTo>
                <a:lnTo>
                  <a:pt x="38120" y="434448"/>
                </a:lnTo>
                <a:lnTo>
                  <a:pt x="16760" y="405901"/>
                </a:lnTo>
                <a:lnTo>
                  <a:pt x="17789" y="398386"/>
                </a:lnTo>
                <a:lnTo>
                  <a:pt x="226342" y="31407"/>
                </a:lnTo>
                <a:lnTo>
                  <a:pt x="251323" y="16751"/>
                </a:lnTo>
                <a:lnTo>
                  <a:pt x="286063" y="16751"/>
                </a:lnTo>
                <a:lnTo>
                  <a:pt x="283582" y="13464"/>
                </a:lnTo>
                <a:lnTo>
                  <a:pt x="274213" y="6196"/>
                </a:lnTo>
                <a:lnTo>
                  <a:pt x="263279" y="1601"/>
                </a:lnTo>
                <a:lnTo>
                  <a:pt x="251323" y="0"/>
                </a:lnTo>
                <a:close/>
                <a:moveTo>
                  <a:pt x="286063" y="16751"/>
                </a:moveTo>
                <a:lnTo>
                  <a:pt x="251323" y="16751"/>
                </a:lnTo>
                <a:lnTo>
                  <a:pt x="258886" y="17769"/>
                </a:lnTo>
                <a:lnTo>
                  <a:pt x="265799" y="20688"/>
                </a:lnTo>
                <a:lnTo>
                  <a:pt x="481879" y="391274"/>
                </a:lnTo>
                <a:lnTo>
                  <a:pt x="485887" y="405901"/>
                </a:lnTo>
                <a:lnTo>
                  <a:pt x="484967" y="413430"/>
                </a:lnTo>
                <a:lnTo>
                  <a:pt x="456898" y="435584"/>
                </a:lnTo>
                <a:lnTo>
                  <a:pt x="491571" y="435584"/>
                </a:lnTo>
                <a:lnTo>
                  <a:pt x="496573" y="428993"/>
                </a:lnTo>
                <a:lnTo>
                  <a:pt x="501141" y="417779"/>
                </a:lnTo>
                <a:lnTo>
                  <a:pt x="502635" y="405963"/>
                </a:lnTo>
                <a:lnTo>
                  <a:pt x="501061" y="394153"/>
                </a:lnTo>
                <a:lnTo>
                  <a:pt x="496420" y="382968"/>
                </a:lnTo>
                <a:lnTo>
                  <a:pt x="290845" y="23088"/>
                </a:lnTo>
                <a:lnTo>
                  <a:pt x="286063" y="16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8"/>
          <p:cNvSpPr/>
          <p:nvPr/>
        </p:nvSpPr>
        <p:spPr>
          <a:xfrm>
            <a:off x="608040" y="6278040"/>
            <a:ext cx="502560" cy="452520"/>
          </a:xfrm>
          <a:custGeom>
            <a:avLst/>
            <a:gdLst/>
            <a:ahLst/>
            <a:cxnLst/>
            <a:rect l="l" t="t" r="r" b="b"/>
            <a:pathLst>
              <a:path w="502919" h="452754">
                <a:moveTo>
                  <a:pt x="45748" y="452335"/>
                </a:moveTo>
                <a:lnTo>
                  <a:pt x="456898" y="452335"/>
                </a:lnTo>
                <a:lnTo>
                  <a:pt x="468885" y="450622"/>
                </a:lnTo>
                <a:lnTo>
                  <a:pt x="501141" y="417779"/>
                </a:lnTo>
                <a:lnTo>
                  <a:pt x="502635" y="405961"/>
                </a:lnTo>
                <a:lnTo>
                  <a:pt x="501061" y="394153"/>
                </a:lnTo>
                <a:lnTo>
                  <a:pt x="290845" y="23088"/>
                </a:lnTo>
                <a:lnTo>
                  <a:pt x="251323" y="0"/>
                </a:lnTo>
                <a:lnTo>
                  <a:pt x="239366" y="1601"/>
                </a:lnTo>
                <a:lnTo>
                  <a:pt x="6226" y="382968"/>
                </a:lnTo>
                <a:lnTo>
                  <a:pt x="0" y="405963"/>
                </a:lnTo>
                <a:lnTo>
                  <a:pt x="1493" y="417785"/>
                </a:lnTo>
                <a:lnTo>
                  <a:pt x="33759" y="450628"/>
                </a:lnTo>
                <a:lnTo>
                  <a:pt x="45748" y="452335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9"/>
          <p:cNvSpPr/>
          <p:nvPr/>
        </p:nvSpPr>
        <p:spPr>
          <a:xfrm>
            <a:off x="624960" y="6294600"/>
            <a:ext cx="469080" cy="418680"/>
          </a:xfrm>
          <a:custGeom>
            <a:avLst/>
            <a:gdLst/>
            <a:ahLst/>
            <a:cxnLst/>
            <a:rect l="l" t="t" r="r" b="b"/>
            <a:pathLst>
              <a:path w="469265" h="419100">
                <a:moveTo>
                  <a:pt x="4006" y="374523"/>
                </a:moveTo>
                <a:lnTo>
                  <a:pt x="209581" y="14655"/>
                </a:lnTo>
                <a:lnTo>
                  <a:pt x="234562" y="0"/>
                </a:lnTo>
                <a:lnTo>
                  <a:pt x="242125" y="1018"/>
                </a:lnTo>
                <a:lnTo>
                  <a:pt x="465118" y="374523"/>
                </a:lnTo>
                <a:lnTo>
                  <a:pt x="469126" y="389150"/>
                </a:lnTo>
                <a:lnTo>
                  <a:pt x="468206" y="396679"/>
                </a:lnTo>
                <a:lnTo>
                  <a:pt x="440137" y="418833"/>
                </a:lnTo>
                <a:lnTo>
                  <a:pt x="28987" y="418833"/>
                </a:lnTo>
                <a:lnTo>
                  <a:pt x="0" y="389150"/>
                </a:lnTo>
                <a:lnTo>
                  <a:pt x="1028" y="381635"/>
                </a:lnTo>
                <a:lnTo>
                  <a:pt x="4006" y="374523"/>
                </a:lnTo>
                <a:close/>
              </a:path>
            </a:pathLst>
          </a:custGeom>
          <a:noFill/>
          <a:ln w="126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10"/>
          <p:cNvSpPr/>
          <p:nvPr/>
        </p:nvSpPr>
        <p:spPr>
          <a:xfrm>
            <a:off x="732960" y="6446160"/>
            <a:ext cx="252360" cy="2523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11"/>
          <p:cNvSpPr/>
          <p:nvPr/>
        </p:nvSpPr>
        <p:spPr>
          <a:xfrm>
            <a:off x="4480920" y="5612040"/>
            <a:ext cx="194148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полностью</a:t>
            </a:r>
            <a:r>
              <a:rPr lang="ru-RU" sz="1400" b="0" strike="noStrike" spc="-55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2">
                <a:solidFill>
                  <a:srgbClr val="FFFFFF"/>
                </a:solidFill>
                <a:latin typeface="Helvetica Neue World 45 Lt"/>
              </a:rPr>
              <a:t>усваивается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4" name="CustomShape 12"/>
          <p:cNvSpPr/>
          <p:nvPr/>
        </p:nvSpPr>
        <p:spPr>
          <a:xfrm>
            <a:off x="4480920" y="5825520"/>
            <a:ext cx="99864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ор</a:t>
            </a:r>
            <a:r>
              <a:rPr lang="ru-RU" sz="1400" b="0" strike="noStrike" spc="-41">
                <a:solidFill>
                  <a:srgbClr val="FFFFFF"/>
                </a:solidFill>
                <a:latin typeface="Helvetica Neue World 45 Lt"/>
              </a:rPr>
              <a:t>г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анизмом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5" name="CustomShape 13"/>
          <p:cNvSpPr/>
          <p:nvPr/>
        </p:nvSpPr>
        <p:spPr>
          <a:xfrm>
            <a:off x="3842280" y="5619960"/>
            <a:ext cx="442080" cy="44208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261594" y="0"/>
                </a:moveTo>
                <a:lnTo>
                  <a:pt x="173697" y="0"/>
                </a:lnTo>
                <a:lnTo>
                  <a:pt x="166852" y="2832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11" y="153911"/>
                </a:ln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72055" y="440289"/>
                </a:lnTo>
                <a:lnTo>
                  <a:pt x="280609" y="434520"/>
                </a:lnTo>
                <a:lnTo>
                  <a:pt x="286377" y="425966"/>
                </a:lnTo>
                <a:lnTo>
                  <a:pt x="288493" y="415493"/>
                </a:lnTo>
                <a:lnTo>
                  <a:pt x="180822" y="415493"/>
                </a:lnTo>
                <a:lnTo>
                  <a:pt x="180797" y="267614"/>
                </a:lnTo>
                <a:lnTo>
                  <a:pt x="174790" y="261594"/>
                </a:lnTo>
                <a:lnTo>
                  <a:pt x="26911" y="261594"/>
                </a:lnTo>
                <a:lnTo>
                  <a:pt x="26923" y="180835"/>
                </a:lnTo>
                <a:lnTo>
                  <a:pt x="174802" y="180822"/>
                </a:lnTo>
                <a:lnTo>
                  <a:pt x="180809" y="174815"/>
                </a:lnTo>
                <a:lnTo>
                  <a:pt x="180822" y="26936"/>
                </a:lnTo>
                <a:lnTo>
                  <a:pt x="288505" y="26923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close/>
                <a:moveTo>
                  <a:pt x="288505" y="26923"/>
                </a:moveTo>
                <a:lnTo>
                  <a:pt x="261581" y="26923"/>
                </a:lnTo>
                <a:lnTo>
                  <a:pt x="261581" y="174815"/>
                </a:lnTo>
                <a:lnTo>
                  <a:pt x="267601" y="180835"/>
                </a:lnTo>
                <a:lnTo>
                  <a:pt x="415493" y="180835"/>
                </a:lnTo>
                <a:lnTo>
                  <a:pt x="415480" y="261594"/>
                </a:lnTo>
                <a:lnTo>
                  <a:pt x="267614" y="261594"/>
                </a:lnTo>
                <a:lnTo>
                  <a:pt x="261594" y="267614"/>
                </a:lnTo>
                <a:lnTo>
                  <a:pt x="261581" y="415493"/>
                </a:lnTo>
                <a:lnTo>
                  <a:pt x="288493" y="415493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1" y="180822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14"/>
          <p:cNvSpPr/>
          <p:nvPr/>
        </p:nvSpPr>
        <p:spPr>
          <a:xfrm>
            <a:off x="3842280" y="5619960"/>
            <a:ext cx="442080" cy="442080"/>
          </a:xfrm>
          <a:custGeom>
            <a:avLst/>
            <a:gdLst/>
            <a:ahLst/>
            <a:cxnLst/>
            <a:rect l="l" t="t" r="r" b="b"/>
            <a:pathLst>
              <a:path w="442595" h="442595">
                <a:moveTo>
                  <a:pt x="153911" y="153911"/>
                </a:moveTo>
                <a:lnTo>
                  <a:pt x="26923" y="153923"/>
                </a:lnTo>
                <a:lnTo>
                  <a:pt x="0" y="261594"/>
                </a:lnTo>
                <a:lnTo>
                  <a:pt x="2115" y="272068"/>
                </a:lnTo>
                <a:lnTo>
                  <a:pt x="7883" y="280622"/>
                </a:lnTo>
                <a:lnTo>
                  <a:pt x="16437" y="286390"/>
                </a:lnTo>
                <a:lnTo>
                  <a:pt x="26911" y="288505"/>
                </a:lnTo>
                <a:lnTo>
                  <a:pt x="153898" y="288505"/>
                </a:lnTo>
                <a:lnTo>
                  <a:pt x="153911" y="415493"/>
                </a:lnTo>
                <a:lnTo>
                  <a:pt x="156026" y="425974"/>
                </a:lnTo>
                <a:lnTo>
                  <a:pt x="161794" y="434532"/>
                </a:lnTo>
                <a:lnTo>
                  <a:pt x="170349" y="440301"/>
                </a:lnTo>
                <a:lnTo>
                  <a:pt x="180822" y="442417"/>
                </a:lnTo>
                <a:lnTo>
                  <a:pt x="261581" y="442404"/>
                </a:lnTo>
                <a:lnTo>
                  <a:pt x="288505" y="288505"/>
                </a:lnTo>
                <a:lnTo>
                  <a:pt x="415480" y="288505"/>
                </a:lnTo>
                <a:lnTo>
                  <a:pt x="442404" y="180835"/>
                </a:lnTo>
                <a:lnTo>
                  <a:pt x="440289" y="170361"/>
                </a:lnTo>
                <a:lnTo>
                  <a:pt x="434520" y="161807"/>
                </a:lnTo>
                <a:lnTo>
                  <a:pt x="425966" y="156039"/>
                </a:lnTo>
                <a:lnTo>
                  <a:pt x="415493" y="153923"/>
                </a:lnTo>
                <a:lnTo>
                  <a:pt x="288505" y="153911"/>
                </a:lnTo>
                <a:lnTo>
                  <a:pt x="288505" y="26911"/>
                </a:lnTo>
                <a:lnTo>
                  <a:pt x="286390" y="16437"/>
                </a:lnTo>
                <a:lnTo>
                  <a:pt x="280622" y="7883"/>
                </a:lnTo>
                <a:lnTo>
                  <a:pt x="272068" y="2115"/>
                </a:lnTo>
                <a:lnTo>
                  <a:pt x="261594" y="0"/>
                </a:lnTo>
                <a:lnTo>
                  <a:pt x="180847" y="0"/>
                </a:lnTo>
                <a:lnTo>
                  <a:pt x="173697" y="0"/>
                </a:lnTo>
                <a:lnTo>
                  <a:pt x="166852" y="2832"/>
                </a:lnTo>
                <a:lnTo>
                  <a:pt x="161810" y="7886"/>
                </a:lnTo>
                <a:lnTo>
                  <a:pt x="156756" y="12928"/>
                </a:lnTo>
                <a:lnTo>
                  <a:pt x="153923" y="19786"/>
                </a:lnTo>
                <a:lnTo>
                  <a:pt x="153923" y="26923"/>
                </a:lnTo>
                <a:lnTo>
                  <a:pt x="153911" y="153911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15"/>
          <p:cNvSpPr/>
          <p:nvPr/>
        </p:nvSpPr>
        <p:spPr>
          <a:xfrm>
            <a:off x="3869280" y="5646960"/>
            <a:ext cx="388440" cy="388440"/>
          </a:xfrm>
          <a:custGeom>
            <a:avLst/>
            <a:gdLst/>
            <a:ahLst/>
            <a:cxnLst/>
            <a:rect l="l" t="t" r="r" b="b"/>
            <a:pathLst>
              <a:path w="388620" h="388620">
                <a:moveTo>
                  <a:pt x="234670" y="0"/>
                </a:moveTo>
                <a:lnTo>
                  <a:pt x="234670" y="140449"/>
                </a:lnTo>
                <a:lnTo>
                  <a:pt x="234670" y="147891"/>
                </a:lnTo>
                <a:lnTo>
                  <a:pt x="240690" y="153911"/>
                </a:lnTo>
                <a:lnTo>
                  <a:pt x="248119" y="153911"/>
                </a:lnTo>
                <a:lnTo>
                  <a:pt x="388581" y="153911"/>
                </a:lnTo>
                <a:lnTo>
                  <a:pt x="388569" y="234670"/>
                </a:lnTo>
                <a:lnTo>
                  <a:pt x="248132" y="234670"/>
                </a:lnTo>
                <a:lnTo>
                  <a:pt x="240703" y="234670"/>
                </a:lnTo>
                <a:lnTo>
                  <a:pt x="234683" y="240690"/>
                </a:lnTo>
                <a:lnTo>
                  <a:pt x="234683" y="248119"/>
                </a:lnTo>
                <a:lnTo>
                  <a:pt x="234670" y="388569"/>
                </a:lnTo>
                <a:lnTo>
                  <a:pt x="153911" y="388569"/>
                </a:lnTo>
                <a:lnTo>
                  <a:pt x="153898" y="248132"/>
                </a:lnTo>
                <a:lnTo>
                  <a:pt x="153898" y="240703"/>
                </a:lnTo>
                <a:lnTo>
                  <a:pt x="147878" y="234670"/>
                </a:lnTo>
                <a:lnTo>
                  <a:pt x="140449" y="234670"/>
                </a:lnTo>
                <a:lnTo>
                  <a:pt x="0" y="234670"/>
                </a:lnTo>
                <a:lnTo>
                  <a:pt x="12" y="153911"/>
                </a:lnTo>
                <a:lnTo>
                  <a:pt x="140462" y="153898"/>
                </a:lnTo>
                <a:lnTo>
                  <a:pt x="147891" y="153898"/>
                </a:lnTo>
                <a:lnTo>
                  <a:pt x="153911" y="147878"/>
                </a:lnTo>
                <a:lnTo>
                  <a:pt x="153911" y="140449"/>
                </a:lnTo>
                <a:lnTo>
                  <a:pt x="153911" y="12"/>
                </a:lnTo>
                <a:lnTo>
                  <a:pt x="234670" y="0"/>
                </a:lnTo>
                <a:close/>
              </a:path>
            </a:pathLst>
          </a:custGeom>
          <a:noFill/>
          <a:ln w="6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16"/>
          <p:cNvSpPr/>
          <p:nvPr/>
        </p:nvSpPr>
        <p:spPr>
          <a:xfrm>
            <a:off x="1270440" y="5604120"/>
            <a:ext cx="215928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биологически</a:t>
            </a:r>
            <a:r>
              <a:rPr lang="ru-RU" sz="1400" b="0" strike="noStrike" spc="-80">
                <a:solidFill>
                  <a:srgbClr val="FFFFFF"/>
                </a:solidFill>
                <a:latin typeface="Helvetica Neue World 45 Lt"/>
              </a:rPr>
              <a:t> </a:t>
            </a:r>
            <a:r>
              <a:rPr lang="ru-RU" sz="1400" b="0" strike="noStrike" spc="-1">
                <a:solidFill>
                  <a:srgbClr val="FFFFFF"/>
                </a:solidFill>
                <a:latin typeface="Helvetica Neue World 45 Lt"/>
              </a:rPr>
              <a:t>совместима</a:t>
            </a:r>
            <a:endParaRPr lang="ru-RU" sz="1400" b="0" strike="noStrike" spc="-1">
              <a:latin typeface="Gilroy"/>
            </a:endParaRPr>
          </a:p>
        </p:txBody>
      </p:sp>
      <p:sp>
        <p:nvSpPr>
          <p:cNvPr id="279" name="CustomShape 17"/>
          <p:cNvSpPr/>
          <p:nvPr/>
        </p:nvSpPr>
        <p:spPr>
          <a:xfrm>
            <a:off x="608040" y="5899640"/>
            <a:ext cx="5344528" cy="99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/>
          <a:lstStyle/>
          <a:p>
            <a:pPr>
              <a:lnSpc>
                <a:spcPts val="1701"/>
              </a:lnSpc>
            </a:pPr>
            <a:endParaRPr lang="hu-HU" dirty="0"/>
          </a:p>
          <a:p>
            <a:pPr>
              <a:lnSpc>
                <a:spcPts val="1701"/>
              </a:lnSpc>
            </a:pPr>
            <a:r>
              <a:rPr lang="hu-HU" dirty="0"/>
              <a:t>A </a:t>
            </a:r>
            <a:r>
              <a:rPr lang="hu-HU" dirty="0" err="1"/>
              <a:t>CureSupport</a:t>
            </a:r>
            <a:r>
              <a:rPr lang="hu-HU" dirty="0"/>
              <a:t> esetében a </a:t>
            </a:r>
            <a:r>
              <a:rPr lang="hu-HU" dirty="0" err="1"/>
              <a:t>liposzómákat</a:t>
            </a:r>
            <a:r>
              <a:rPr lang="hu-HU" dirty="0"/>
              <a:t> használjuk.</a:t>
            </a:r>
          </a:p>
          <a:p>
            <a:pPr>
              <a:lnSpc>
                <a:spcPts val="1701"/>
              </a:lnSpc>
            </a:pPr>
            <a:r>
              <a:rPr lang="hu-HU" dirty="0"/>
              <a:t>A </a:t>
            </a:r>
            <a:r>
              <a:rPr lang="hu-HU" dirty="0" err="1"/>
              <a:t>foszfolipidek</a:t>
            </a:r>
            <a:r>
              <a:rPr lang="hu-HU" dirty="0"/>
              <a:t> napraforgó </a:t>
            </a:r>
            <a:r>
              <a:rPr lang="hu-HU" dirty="0" err="1"/>
              <a:t>lecitinből</a:t>
            </a:r>
            <a:r>
              <a:rPr lang="hu-HU" dirty="0"/>
              <a:t> származnak.</a:t>
            </a:r>
          </a:p>
          <a:p>
            <a:pPr>
              <a:lnSpc>
                <a:spcPts val="1701"/>
              </a:lnSpc>
            </a:pPr>
            <a:r>
              <a:rPr lang="hu-HU" dirty="0"/>
              <a:t>A </a:t>
            </a:r>
            <a:r>
              <a:rPr lang="hu-HU" dirty="0" err="1"/>
              <a:t>Noah</a:t>
            </a:r>
            <a:r>
              <a:rPr lang="hu-HU" dirty="0"/>
              <a:t> membrán nem mérgező</a:t>
            </a:r>
            <a:endParaRPr lang="hu-HU" sz="1400" b="0" strike="noStrike" spc="-1" dirty="0">
              <a:latin typeface="Gilroy"/>
            </a:endParaRPr>
          </a:p>
        </p:txBody>
      </p:sp>
      <p:sp>
        <p:nvSpPr>
          <p:cNvPr id="284" name="CustomShape 22"/>
          <p:cNvSpPr/>
          <p:nvPr/>
        </p:nvSpPr>
        <p:spPr>
          <a:xfrm>
            <a:off x="669240" y="5657400"/>
            <a:ext cx="150120" cy="1627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TextShape 23"/>
          <p:cNvSpPr txBox="1"/>
          <p:nvPr/>
        </p:nvSpPr>
        <p:spPr>
          <a:xfrm>
            <a:off x="552960" y="1494300"/>
            <a:ext cx="5344528" cy="538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hu-HU" sz="1600" b="1" strike="noStrike" cap="all" spc="-1" dirty="0" err="1">
                <a:solidFill>
                  <a:srgbClr val="EB5F40"/>
                </a:solidFill>
                <a:latin typeface="Gilroy"/>
                <a:ea typeface="Gilroy"/>
              </a:rPr>
              <a:t>liposZÓmÁK</a:t>
            </a:r>
            <a:endParaRPr lang="ru-RU" sz="1600" b="0" strike="noStrike" spc="-1" dirty="0">
              <a:solidFill>
                <a:srgbClr val="EB5F40"/>
              </a:solidFill>
              <a:latin typeface="Gilroy"/>
            </a:endParaRPr>
          </a:p>
        </p:txBody>
      </p:sp>
      <p:sp>
        <p:nvSpPr>
          <p:cNvPr id="286" name="TextShape 24"/>
          <p:cNvSpPr txBox="1"/>
          <p:nvPr/>
        </p:nvSpPr>
        <p:spPr>
          <a:xfrm>
            <a:off x="6815160" y="3312000"/>
            <a:ext cx="2904840" cy="360000"/>
          </a:xfrm>
          <a:prstGeom prst="rect">
            <a:avLst/>
          </a:prstGeom>
          <a:solidFill>
            <a:srgbClr val="F26849"/>
          </a:solidFill>
          <a:ln>
            <a:noFill/>
          </a:ln>
        </p:spPr>
        <p:txBody>
          <a:bodyPr lIns="0" tIns="55080" rIns="0" bIns="0"/>
          <a:lstStyle/>
          <a:p>
            <a:pPr marL="111600">
              <a:lnSpc>
                <a:spcPct val="100000"/>
              </a:lnSpc>
              <a:spcBef>
                <a:spcPts val="1417"/>
              </a:spcBef>
              <a:spcAft>
                <a:spcPts val="1984"/>
              </a:spcAft>
            </a:pPr>
            <a:r>
              <a:rPr lang="en-US" sz="1600" b="1" spc="12" dirty="0">
                <a:solidFill>
                  <a:srgbClr val="FFFFFF"/>
                </a:solidFill>
                <a:latin typeface="Gilroy"/>
              </a:rPr>
              <a:t>A</a:t>
            </a:r>
            <a:r>
              <a:rPr lang="hu-HU" sz="1600" b="1" spc="12" dirty="0">
                <a:solidFill>
                  <a:srgbClr val="FFFFFF"/>
                </a:solidFill>
                <a:latin typeface="Gilroy"/>
              </a:rPr>
              <a:t>KTÍV HATÓANYAGOK</a:t>
            </a:r>
            <a:endParaRPr lang="ru-RU" sz="1600" b="0" strike="noStrike" spc="-1" dirty="0"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2960" y="3872515"/>
            <a:ext cx="3915282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00">
              <a:lnSpc>
                <a:spcPct val="100000"/>
              </a:lnSpc>
              <a:spcBef>
                <a:spcPts val="130"/>
              </a:spcBef>
            </a:pPr>
            <a:endParaRPr lang="ru-RU" b="1" spc="12" dirty="0">
              <a:solidFill>
                <a:srgbClr val="00B3E4"/>
              </a:solidFill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130"/>
              </a:spcBef>
            </a:pPr>
            <a:r>
              <a:rPr lang="hu-HU" b="1" spc="12" dirty="0" err="1">
                <a:solidFill>
                  <a:srgbClr val="00B3E4"/>
                </a:solidFill>
                <a:latin typeface="Gilroy"/>
              </a:rPr>
              <a:t>Foszfolipidek</a:t>
            </a:r>
            <a:endParaRPr lang="ru-RU" b="1" spc="-1" dirty="0">
              <a:solidFill>
                <a:srgbClr val="00B3E4"/>
              </a:solidFill>
              <a:latin typeface="Gilroy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960" y="4783280"/>
            <a:ext cx="65024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pc="-7" dirty="0">
                <a:solidFill>
                  <a:srgbClr val="565655"/>
                </a:solidFill>
                <a:latin typeface="Helvetica Neue World"/>
              </a:rPr>
              <a:t>Építőanyagok a test sejtjei számára.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pc="-7" dirty="0">
                <a:solidFill>
                  <a:srgbClr val="565655"/>
                </a:solidFill>
                <a:latin typeface="Helvetica Neue World"/>
              </a:rPr>
              <a:t>A sejtfal sérült területeit pótolják, </a:t>
            </a:r>
            <a:r>
              <a:rPr lang="hu-HU" spc="-7" dirty="0" err="1">
                <a:solidFill>
                  <a:srgbClr val="565655"/>
                </a:solidFill>
                <a:latin typeface="Helvetica Neue World"/>
              </a:rPr>
              <a:t>védekezésül</a:t>
            </a:r>
            <a:r>
              <a:rPr lang="hu-HU" spc="-7" dirty="0">
                <a:solidFill>
                  <a:srgbClr val="565655"/>
                </a:solidFill>
                <a:latin typeface="Helvetica Neue World"/>
              </a:rPr>
              <a:t> a 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pc="-7" dirty="0">
                <a:solidFill>
                  <a:srgbClr val="565655"/>
                </a:solidFill>
                <a:latin typeface="Helvetica Neue World"/>
              </a:rPr>
              <a:t>szabad gyökök rombolásától és a méreganyagoktól</a:t>
            </a:r>
            <a:r>
              <a:rPr lang="en-US" spc="-7" dirty="0">
                <a:solidFill>
                  <a:srgbClr val="565655"/>
                </a:solidFill>
                <a:latin typeface="Helvetica Neue World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0" y="0"/>
            <a:ext cx="723852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2"/>
          <p:cNvSpPr/>
          <p:nvPr/>
        </p:nvSpPr>
        <p:spPr>
          <a:xfrm>
            <a:off x="7680960" y="2026440"/>
            <a:ext cx="5207040" cy="7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pc="29" dirty="0">
                <a:solidFill>
                  <a:srgbClr val="565655"/>
                </a:solidFill>
              </a:rPr>
              <a:t>A </a:t>
            </a:r>
            <a:r>
              <a:rPr lang="hu-HU" spc="29" dirty="0" err="1">
                <a:solidFill>
                  <a:srgbClr val="565655"/>
                </a:solidFill>
              </a:rPr>
              <a:t>foszfolipidek</a:t>
            </a:r>
            <a:r>
              <a:rPr lang="hu-HU" spc="29" dirty="0">
                <a:solidFill>
                  <a:srgbClr val="565655"/>
                </a:solidFill>
              </a:rPr>
              <a:t> </a:t>
            </a:r>
            <a:r>
              <a:rPr lang="hu-HU" spc="29" dirty="0" err="1">
                <a:solidFill>
                  <a:srgbClr val="565655"/>
                </a:solidFill>
              </a:rPr>
              <a:t>vízoldékony</a:t>
            </a:r>
            <a:r>
              <a:rPr lang="hu-HU" spc="29" dirty="0">
                <a:solidFill>
                  <a:srgbClr val="565655"/>
                </a:solidFill>
              </a:rPr>
              <a:t> (hidrofil) „fejből” és zsírban oldódó (hidrofób) „farokból” állnak.</a:t>
            </a:r>
            <a:endParaRPr lang="hu-HU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7719120" y="3243600"/>
            <a:ext cx="360" cy="1122840"/>
          </a:xfrm>
          <a:custGeom>
            <a:avLst/>
            <a:gdLst/>
            <a:ahLst/>
            <a:cxnLst/>
            <a:rect l="l" t="t" r="r" b="b"/>
            <a:pathLst>
              <a:path h="1123314">
                <a:moveTo>
                  <a:pt x="0" y="0"/>
                </a:moveTo>
                <a:lnTo>
                  <a:pt x="0" y="1123086"/>
                </a:lnTo>
              </a:path>
            </a:pathLst>
          </a:custGeom>
          <a:noFill/>
          <a:ln w="50760">
            <a:solidFill>
              <a:srgbClr val="FF8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CustomShape 4"/>
          <p:cNvSpPr/>
          <p:nvPr/>
        </p:nvSpPr>
        <p:spPr>
          <a:xfrm>
            <a:off x="7596000" y="3168000"/>
            <a:ext cx="5207040" cy="119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362520">
              <a:lnSpc>
                <a:spcPts val="1800"/>
              </a:lnSpc>
              <a:spcBef>
                <a:spcPts val="1406"/>
              </a:spcBef>
            </a:pPr>
            <a:r>
              <a:rPr lang="hu-HU" b="1" spc="-7" dirty="0">
                <a:solidFill>
                  <a:srgbClr val="565655"/>
                </a:solidFill>
                <a:latin typeface="Helvetica Neue World"/>
              </a:rPr>
              <a:t>A "farok" összekapcsolásával a </a:t>
            </a:r>
            <a:r>
              <a:rPr lang="hu-HU" b="1" spc="-7" dirty="0" err="1">
                <a:solidFill>
                  <a:srgbClr val="565655"/>
                </a:solidFill>
                <a:latin typeface="Helvetica Neue World"/>
              </a:rPr>
              <a:t>foszfolipidek</a:t>
            </a:r>
            <a:r>
              <a:rPr lang="hu-HU" b="1" spc="-7" dirty="0">
                <a:solidFill>
                  <a:srgbClr val="565655"/>
                </a:solidFill>
                <a:latin typeface="Helvetica Neue World"/>
              </a:rPr>
              <a:t> kettős </a:t>
            </a:r>
            <a:r>
              <a:rPr lang="hu-HU" b="1" spc="-7" dirty="0" err="1">
                <a:solidFill>
                  <a:srgbClr val="565655"/>
                </a:solidFill>
                <a:latin typeface="Helvetica Neue World"/>
              </a:rPr>
              <a:t>lipid</a:t>
            </a:r>
            <a:r>
              <a:rPr lang="hu-HU" b="1" spc="-7" dirty="0">
                <a:solidFill>
                  <a:srgbClr val="565655"/>
                </a:solidFill>
                <a:latin typeface="Helvetica Neue World"/>
              </a:rPr>
              <a:t>-réteget képeznek.</a:t>
            </a:r>
          </a:p>
          <a:p>
            <a:pPr marL="362520">
              <a:lnSpc>
                <a:spcPts val="1800"/>
              </a:lnSpc>
              <a:spcBef>
                <a:spcPts val="1406"/>
              </a:spcBef>
            </a:pPr>
            <a:r>
              <a:rPr lang="hu-HU" b="1" spc="-7" dirty="0">
                <a:solidFill>
                  <a:srgbClr val="565655"/>
                </a:solidFill>
                <a:latin typeface="Helvetica Neue World"/>
              </a:rPr>
              <a:t>Tartalmazhat zsírban oldódó és </a:t>
            </a:r>
            <a:r>
              <a:rPr lang="hu-HU" b="1" u="sng" spc="-7" dirty="0">
                <a:solidFill>
                  <a:srgbClr val="565655"/>
                </a:solidFill>
                <a:latin typeface="Helvetica Neue World"/>
              </a:rPr>
              <a:t>vízben oldódó</a:t>
            </a:r>
            <a:r>
              <a:rPr lang="hu-HU" b="1" spc="-7" dirty="0">
                <a:solidFill>
                  <a:srgbClr val="565655"/>
                </a:solidFill>
                <a:latin typeface="Helvetica Neue World"/>
              </a:rPr>
              <a:t> hatóanyagokat is.</a:t>
            </a:r>
            <a:endParaRPr lang="hu-HU" b="0" strike="noStrike" spc="-1" dirty="0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7193520" y="0"/>
            <a:ext cx="5810760" cy="7314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2"/>
          <p:cNvSpPr/>
          <p:nvPr/>
        </p:nvSpPr>
        <p:spPr>
          <a:xfrm>
            <a:off x="332640" y="3840166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332640" y="2579760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4"/>
          <p:cNvSpPr/>
          <p:nvPr/>
        </p:nvSpPr>
        <p:spPr>
          <a:xfrm>
            <a:off x="691640" y="2310120"/>
            <a:ext cx="6059410" cy="228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pc="38" dirty="0">
                <a:solidFill>
                  <a:srgbClr val="565655"/>
                </a:solidFill>
              </a:rPr>
              <a:t>A hatóanyag egy </a:t>
            </a:r>
            <a:r>
              <a:rPr lang="hu-HU" spc="38" dirty="0" err="1">
                <a:solidFill>
                  <a:srgbClr val="565655"/>
                </a:solidFill>
              </a:rPr>
              <a:t>liposzómás</a:t>
            </a:r>
            <a:r>
              <a:rPr lang="hu-HU" spc="38" dirty="0">
                <a:solidFill>
                  <a:srgbClr val="565655"/>
                </a:solidFill>
              </a:rPr>
              <a:t> membránban van.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hu-HU" spc="38" dirty="0">
              <a:solidFill>
                <a:srgbClr val="565655"/>
              </a:solidFill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pc="38" dirty="0">
                <a:solidFill>
                  <a:srgbClr val="565655"/>
                </a:solidFill>
              </a:rPr>
              <a:t>Közeledve a sejthez, a </a:t>
            </a:r>
            <a:r>
              <a:rPr lang="hu-HU" spc="38" dirty="0" err="1">
                <a:solidFill>
                  <a:srgbClr val="565655"/>
                </a:solidFill>
              </a:rPr>
              <a:t>liposzóma</a:t>
            </a:r>
            <a:r>
              <a:rPr lang="hu-HU" spc="38" dirty="0">
                <a:solidFill>
                  <a:srgbClr val="565655"/>
                </a:solidFill>
              </a:rPr>
              <a:t> összeolvad a sejtmembránnal és felszabadítja a hatóanyagot.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hu-HU" spc="38" dirty="0">
              <a:solidFill>
                <a:srgbClr val="565655"/>
              </a:solidFill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pc="38" dirty="0">
                <a:solidFill>
                  <a:srgbClr val="565655"/>
                </a:solidFill>
              </a:rPr>
              <a:t>A hatóanyag bejut a sejtbe, és a szervezet a lehető legnagyobb koncentrációban felszívja azt.</a:t>
            </a:r>
            <a:endParaRPr lang="hu-HU" b="0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332640" y="3107880"/>
            <a:ext cx="126000" cy="1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TextShape 6"/>
          <p:cNvSpPr txBox="1"/>
          <p:nvPr/>
        </p:nvSpPr>
        <p:spPr>
          <a:xfrm>
            <a:off x="616680" y="420930"/>
            <a:ext cx="4845960" cy="67752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ts val="4601"/>
              </a:lnSpc>
              <a:spcBef>
                <a:spcPts val="130"/>
              </a:spcBef>
            </a:pPr>
            <a:r>
              <a:rPr lang="en-US" sz="2000" b="1" spc="9" dirty="0">
                <a:solidFill>
                  <a:srgbClr val="565655"/>
                </a:solidFill>
                <a:latin typeface="Social Gothic"/>
              </a:rPr>
              <a:t>LIPOS</a:t>
            </a:r>
            <a:r>
              <a:rPr lang="hu-HU" sz="2000" b="1" spc="9" dirty="0">
                <a:solidFill>
                  <a:srgbClr val="565655"/>
                </a:solidFill>
                <a:latin typeface="Social Gothic"/>
              </a:rPr>
              <a:t>ZÓMÁS TERMÉKEK</a:t>
            </a:r>
            <a:endParaRPr lang="ru-RU" sz="2000" b="1" strike="noStrike" spc="-1" dirty="0">
              <a:solidFill>
                <a:srgbClr val="565655"/>
              </a:solidFill>
              <a:latin typeface="Calibri"/>
            </a:endParaRPr>
          </a:p>
        </p:txBody>
      </p:sp>
      <p:sp>
        <p:nvSpPr>
          <p:cNvPr id="302" name="TextShape 7"/>
          <p:cNvSpPr txBox="1"/>
          <p:nvPr/>
        </p:nvSpPr>
        <p:spPr>
          <a:xfrm>
            <a:off x="578970" y="1051605"/>
            <a:ext cx="5544000" cy="734040"/>
          </a:xfrm>
          <a:prstGeom prst="rect">
            <a:avLst/>
          </a:prstGeom>
          <a:noFill/>
          <a:ln>
            <a:noFill/>
          </a:ln>
        </p:spPr>
        <p:txBody>
          <a:bodyPr lIns="0" tIns="16560" rIns="0" bIns="0"/>
          <a:lstStyle/>
          <a:p>
            <a:pPr marL="12600">
              <a:lnSpc>
                <a:spcPts val="4601"/>
              </a:lnSpc>
              <a:spcBef>
                <a:spcPts val="130"/>
              </a:spcBef>
            </a:pPr>
            <a:r>
              <a:rPr lang="en-US" sz="3700" b="1" spc="12" dirty="0">
                <a:solidFill>
                  <a:srgbClr val="00B3E4"/>
                </a:solidFill>
                <a:latin typeface="Gilroy"/>
              </a:rPr>
              <a:t>M</a:t>
            </a:r>
            <a:r>
              <a:rPr lang="hu-HU" sz="3700" b="1" spc="12" dirty="0">
                <a:solidFill>
                  <a:srgbClr val="00B3E4"/>
                </a:solidFill>
                <a:latin typeface="Gilroy"/>
              </a:rPr>
              <a:t>ŰKÖDÉSI MECHANIZMUS</a:t>
            </a:r>
            <a:endParaRPr lang="ru-RU" sz="3700" b="1" strike="noStrike" spc="-1" dirty="0">
              <a:solidFill>
                <a:srgbClr val="00B3E4"/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0"/>
            <a:ext cx="13004280" cy="6032880"/>
          </a:xfrm>
          <a:custGeom>
            <a:avLst/>
            <a:gdLst/>
            <a:ahLst/>
            <a:cxnLst/>
            <a:rect l="l" t="t" r="r" b="b"/>
            <a:pathLst>
              <a:path w="13004800" h="6033135">
                <a:moveTo>
                  <a:pt x="0" y="6033096"/>
                </a:moveTo>
                <a:lnTo>
                  <a:pt x="13004800" y="6033096"/>
                </a:lnTo>
                <a:lnTo>
                  <a:pt x="13004800" y="0"/>
                </a:lnTo>
                <a:lnTo>
                  <a:pt x="0" y="0"/>
                </a:lnTo>
                <a:lnTo>
                  <a:pt x="0" y="6033096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2"/>
          <p:cNvSpPr/>
          <p:nvPr/>
        </p:nvSpPr>
        <p:spPr>
          <a:xfrm>
            <a:off x="20368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89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2684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3"/>
          <p:cNvSpPr/>
          <p:nvPr/>
        </p:nvSpPr>
        <p:spPr>
          <a:xfrm>
            <a:off x="113868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492" y="0"/>
                </a:moveTo>
                <a:lnTo>
                  <a:pt x="159917" y="5480"/>
                </a:lnTo>
                <a:lnTo>
                  <a:pt x="116243" y="21090"/>
                </a:lnTo>
                <a:lnTo>
                  <a:pt x="77717" y="45585"/>
                </a:lnTo>
                <a:lnTo>
                  <a:pt x="45584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4" y="337285"/>
                </a:lnTo>
                <a:lnTo>
                  <a:pt x="77717" y="369420"/>
                </a:lnTo>
                <a:lnTo>
                  <a:pt x="116243" y="393917"/>
                </a:lnTo>
                <a:lnTo>
                  <a:pt x="159917" y="409529"/>
                </a:lnTo>
                <a:lnTo>
                  <a:pt x="207492" y="415010"/>
                </a:lnTo>
                <a:lnTo>
                  <a:pt x="255072" y="409529"/>
                </a:lnTo>
                <a:lnTo>
                  <a:pt x="298749" y="393917"/>
                </a:lnTo>
                <a:lnTo>
                  <a:pt x="337277" y="369420"/>
                </a:lnTo>
                <a:lnTo>
                  <a:pt x="369412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2" y="77720"/>
                </a:lnTo>
                <a:lnTo>
                  <a:pt x="337277" y="45585"/>
                </a:lnTo>
                <a:lnTo>
                  <a:pt x="298749" y="21090"/>
                </a:lnTo>
                <a:lnTo>
                  <a:pt x="255072" y="5480"/>
                </a:lnTo>
                <a:lnTo>
                  <a:pt x="207492" y="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4"/>
          <p:cNvSpPr/>
          <p:nvPr/>
        </p:nvSpPr>
        <p:spPr>
          <a:xfrm>
            <a:off x="601920" y="6295680"/>
            <a:ext cx="415080" cy="415080"/>
          </a:xfrm>
          <a:custGeom>
            <a:avLst/>
            <a:gdLst/>
            <a:ahLst/>
            <a:cxnLst/>
            <a:rect l="l" t="t" r="r" b="b"/>
            <a:pathLst>
              <a:path w="415290" h="415290">
                <a:moveTo>
                  <a:pt x="207505" y="0"/>
                </a:moveTo>
                <a:lnTo>
                  <a:pt x="159925" y="5480"/>
                </a:lnTo>
                <a:lnTo>
                  <a:pt x="116248" y="21090"/>
                </a:lnTo>
                <a:lnTo>
                  <a:pt x="77720" y="45585"/>
                </a:lnTo>
                <a:lnTo>
                  <a:pt x="45585" y="77720"/>
                </a:lnTo>
                <a:lnTo>
                  <a:pt x="21090" y="116248"/>
                </a:lnTo>
                <a:lnTo>
                  <a:pt x="5480" y="159925"/>
                </a:lnTo>
                <a:lnTo>
                  <a:pt x="0" y="207505"/>
                </a:lnTo>
                <a:lnTo>
                  <a:pt x="5480" y="255081"/>
                </a:lnTo>
                <a:lnTo>
                  <a:pt x="21090" y="298756"/>
                </a:lnTo>
                <a:lnTo>
                  <a:pt x="45585" y="337285"/>
                </a:lnTo>
                <a:lnTo>
                  <a:pt x="77720" y="369420"/>
                </a:lnTo>
                <a:lnTo>
                  <a:pt x="116248" y="393917"/>
                </a:lnTo>
                <a:lnTo>
                  <a:pt x="159925" y="409529"/>
                </a:lnTo>
                <a:lnTo>
                  <a:pt x="207505" y="415010"/>
                </a:lnTo>
                <a:lnTo>
                  <a:pt x="255080" y="409529"/>
                </a:lnTo>
                <a:lnTo>
                  <a:pt x="298754" y="393917"/>
                </a:lnTo>
                <a:lnTo>
                  <a:pt x="337280" y="369420"/>
                </a:lnTo>
                <a:lnTo>
                  <a:pt x="369413" y="337285"/>
                </a:lnTo>
                <a:lnTo>
                  <a:pt x="393907" y="298756"/>
                </a:lnTo>
                <a:lnTo>
                  <a:pt x="409517" y="255081"/>
                </a:lnTo>
                <a:lnTo>
                  <a:pt x="414997" y="207505"/>
                </a:lnTo>
                <a:lnTo>
                  <a:pt x="409517" y="159925"/>
                </a:lnTo>
                <a:lnTo>
                  <a:pt x="393907" y="116248"/>
                </a:lnTo>
                <a:lnTo>
                  <a:pt x="369413" y="77720"/>
                </a:lnTo>
                <a:lnTo>
                  <a:pt x="337280" y="45585"/>
                </a:lnTo>
                <a:lnTo>
                  <a:pt x="298754" y="21090"/>
                </a:lnTo>
                <a:lnTo>
                  <a:pt x="255080" y="5480"/>
                </a:lnTo>
                <a:lnTo>
                  <a:pt x="207505" y="0"/>
                </a:lnTo>
                <a:close/>
              </a:path>
            </a:pathLst>
          </a:custGeom>
          <a:solidFill>
            <a:srgbClr val="00B6E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5"/>
          <p:cNvSpPr/>
          <p:nvPr/>
        </p:nvSpPr>
        <p:spPr>
          <a:xfrm>
            <a:off x="7541640" y="576000"/>
            <a:ext cx="4845240" cy="6422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"/>
          <p:cNvSpPr/>
          <p:nvPr/>
        </p:nvSpPr>
        <p:spPr>
          <a:xfrm>
            <a:off x="579960" y="1065960"/>
            <a:ext cx="5317920" cy="463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/>
          <a:lstStyle/>
          <a:p>
            <a:pPr marL="21600">
              <a:lnSpc>
                <a:spcPct val="100000"/>
              </a:lnSpc>
              <a:spcBef>
                <a:spcPts val="125"/>
              </a:spcBef>
            </a:pPr>
            <a:endParaRPr lang="ru-RU" sz="18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  <a:spcBef>
                <a:spcPts val="3489"/>
              </a:spcBef>
            </a:pPr>
            <a:r>
              <a:rPr lang="hu-HU" sz="1950" b="1" spc="-1" dirty="0">
                <a:solidFill>
                  <a:srgbClr val="565655"/>
                </a:solidFill>
                <a:latin typeface="Gilroy"/>
              </a:rPr>
              <a:t>Mennyisége</a:t>
            </a:r>
            <a:r>
              <a:rPr lang="ru-RU" sz="1950" b="1" strike="noStrike" spc="-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315"/>
              </a:spcBef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100 </a:t>
            </a:r>
            <a:r>
              <a:rPr lang="ru-RU" sz="1600" b="0" strike="noStrike" spc="38" dirty="0" err="1">
                <a:solidFill>
                  <a:srgbClr val="565655"/>
                </a:solidFill>
                <a:latin typeface="Arial"/>
              </a:rPr>
              <a:t>ml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>
                <a:solidFill>
                  <a:srgbClr val="565655"/>
                </a:solidFill>
                <a:latin typeface="Arial"/>
              </a:rPr>
              <a:t>/3.38</a:t>
            </a:r>
            <a:r>
              <a:rPr lang="ru-RU" sz="1600" b="0" strike="noStrike" spc="-41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18" dirty="0" err="1">
                <a:solidFill>
                  <a:srgbClr val="565655"/>
                </a:solidFill>
                <a:latin typeface="Arial"/>
              </a:rPr>
              <a:t>fl.oz</a:t>
            </a:r>
            <a:endParaRPr lang="ru-RU" sz="1600" b="0" strike="noStrike" spc="-1" dirty="0">
              <a:latin typeface="Gilroy"/>
            </a:endParaRPr>
          </a:p>
          <a:p>
            <a:pPr marL="12600">
              <a:lnSpc>
                <a:spcPct val="100000"/>
              </a:lnSpc>
              <a:spcBef>
                <a:spcPts val="5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hu-HU" sz="1950" b="1" spc="4" dirty="0">
                <a:solidFill>
                  <a:srgbClr val="565655"/>
                </a:solidFill>
                <a:latin typeface="Gilroy"/>
              </a:rPr>
              <a:t>Adagolása:</a:t>
            </a:r>
          </a:p>
          <a:p>
            <a:pPr marL="23040">
              <a:lnSpc>
                <a:spcPct val="100000"/>
              </a:lnSpc>
            </a:pP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2,5 </a:t>
            </a:r>
            <a:r>
              <a:rPr lang="hu-HU" sz="1600" spc="-7" dirty="0">
                <a:solidFill>
                  <a:srgbClr val="565655"/>
                </a:solidFill>
                <a:latin typeface="Arial"/>
              </a:rPr>
              <a:t>ml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 </a:t>
            </a:r>
            <a:r>
              <a:rPr lang="ru-RU" sz="1600" b="0" strike="noStrike" spc="-26" dirty="0">
                <a:solidFill>
                  <a:srgbClr val="565655"/>
                </a:solidFill>
                <a:latin typeface="Arial"/>
              </a:rPr>
              <a:t>(500 </a:t>
            </a:r>
            <a:r>
              <a:rPr lang="hu-HU" sz="1600" b="0" strike="noStrike" spc="-26" dirty="0">
                <a:solidFill>
                  <a:srgbClr val="565655"/>
                </a:solidFill>
                <a:latin typeface="Arial"/>
              </a:rPr>
              <a:t>ml</a:t>
            </a:r>
            <a:r>
              <a:rPr lang="ru-RU" sz="1600" b="0" strike="noStrike" spc="58" dirty="0">
                <a:solidFill>
                  <a:srgbClr val="565655"/>
                </a:solidFill>
                <a:latin typeface="Arial"/>
              </a:rPr>
              <a:t> </a:t>
            </a:r>
            <a:r>
              <a:rPr lang="hu-HU" sz="1600" spc="58" dirty="0">
                <a:solidFill>
                  <a:srgbClr val="565655"/>
                </a:solidFill>
                <a:latin typeface="Arial"/>
              </a:rPr>
              <a:t>C </a:t>
            </a:r>
            <a:r>
              <a:rPr lang="hu-HU" sz="1600" b="0" strike="noStrike" spc="58" dirty="0">
                <a:solidFill>
                  <a:srgbClr val="565655"/>
                </a:solidFill>
                <a:latin typeface="Arial"/>
              </a:rPr>
              <a:t>vitamin</a:t>
            </a:r>
            <a:r>
              <a:rPr lang="ru-RU" sz="1600" b="0" strike="noStrike" spc="-1" dirty="0">
                <a:solidFill>
                  <a:srgbClr val="565655"/>
                </a:solidFill>
                <a:latin typeface="Arial"/>
              </a:rPr>
              <a:t>, </a:t>
            </a:r>
            <a:r>
              <a:rPr lang="hu-HU" sz="1600" spc="-1" dirty="0">
                <a:solidFill>
                  <a:srgbClr val="565655"/>
                </a:solidFill>
                <a:latin typeface="Arial"/>
              </a:rPr>
              <a:t>a napi beviteli referencia érték </a:t>
            </a:r>
            <a:r>
              <a:rPr lang="hu-HU" sz="1600" spc="38" dirty="0">
                <a:solidFill>
                  <a:srgbClr val="565655"/>
                </a:solidFill>
                <a:latin typeface="Arial"/>
              </a:rPr>
              <a:t>625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%</a:t>
            </a:r>
            <a:r>
              <a:rPr lang="hu-HU" sz="1600" spc="38" dirty="0">
                <a:solidFill>
                  <a:srgbClr val="565655"/>
                </a:solidFill>
                <a:latin typeface="Arial"/>
              </a:rPr>
              <a:t>-a)</a:t>
            </a:r>
            <a:r>
              <a:rPr lang="ru-RU" sz="1600" b="0" strike="noStrike" spc="38" dirty="0">
                <a:solidFill>
                  <a:srgbClr val="565655"/>
                </a:solidFill>
                <a:latin typeface="Arial"/>
              </a:rPr>
              <a:t> </a:t>
            </a:r>
          </a:p>
          <a:p>
            <a:pPr marL="12600">
              <a:lnSpc>
                <a:spcPct val="100000"/>
              </a:lnSpc>
              <a:spcBef>
                <a:spcPts val="11"/>
              </a:spcBef>
            </a:pPr>
            <a:endParaRPr lang="ru-RU" sz="1600" b="0" strike="noStrike" spc="-1" dirty="0">
              <a:latin typeface="Gilroy"/>
            </a:endParaRPr>
          </a:p>
          <a:p>
            <a:pPr marL="23040">
              <a:lnSpc>
                <a:spcPct val="100000"/>
              </a:lnSpc>
            </a:pPr>
            <a:r>
              <a:rPr lang="hu-HU" sz="1950" b="1" spc="-21" dirty="0">
                <a:solidFill>
                  <a:srgbClr val="565655"/>
                </a:solidFill>
                <a:latin typeface="Gilroy"/>
              </a:rPr>
              <a:t>Összetevők</a:t>
            </a:r>
            <a:r>
              <a:rPr lang="ru-RU" sz="1950" b="1" strike="noStrike" spc="-21" dirty="0">
                <a:solidFill>
                  <a:srgbClr val="565655"/>
                </a:solidFill>
                <a:latin typeface="Gilroy"/>
              </a:rPr>
              <a:t>:</a:t>
            </a:r>
            <a:endParaRPr lang="ru-RU" sz="1950" b="0" strike="noStrike" spc="-1" dirty="0">
              <a:latin typeface="Gilroy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en-US" sz="1600" spc="12" dirty="0" err="1">
                <a:solidFill>
                  <a:srgbClr val="565655"/>
                </a:solidFill>
              </a:rPr>
              <a:t>víz</a:t>
            </a:r>
            <a:r>
              <a:rPr lang="en-US" sz="1600" spc="12" dirty="0">
                <a:solidFill>
                  <a:srgbClr val="565655"/>
                </a:solidFill>
              </a:rPr>
              <a:t>; C-vitamin (</a:t>
            </a:r>
            <a:r>
              <a:rPr lang="en-US" sz="1600" spc="12" dirty="0" err="1">
                <a:solidFill>
                  <a:srgbClr val="565655"/>
                </a:solidFill>
              </a:rPr>
              <a:t>aszkorbinsav</a:t>
            </a:r>
            <a:r>
              <a:rPr lang="en-US" sz="1600" spc="12" dirty="0">
                <a:solidFill>
                  <a:srgbClr val="565655"/>
                </a:solidFill>
              </a:rPr>
              <a:t>); </a:t>
            </a:r>
            <a:r>
              <a:rPr lang="en-US" sz="1600" spc="12" dirty="0" err="1">
                <a:solidFill>
                  <a:srgbClr val="565655"/>
                </a:solidFill>
              </a:rPr>
              <a:t>emulgeálószer</a:t>
            </a:r>
            <a:r>
              <a:rPr lang="en-US" sz="1600" spc="12" dirty="0">
                <a:solidFill>
                  <a:srgbClr val="565655"/>
                </a:solidFill>
              </a:rPr>
              <a:t>: </a:t>
            </a:r>
            <a:r>
              <a:rPr lang="en-US" sz="1600" spc="12" dirty="0" err="1">
                <a:solidFill>
                  <a:srgbClr val="565655"/>
                </a:solidFill>
              </a:rPr>
              <a:t>lecitin</a:t>
            </a:r>
            <a:r>
              <a:rPr lang="en-US" sz="1600" spc="12" dirty="0">
                <a:solidFill>
                  <a:srgbClr val="565655"/>
                </a:solidFill>
              </a:rPr>
              <a:t>; </a:t>
            </a:r>
            <a:r>
              <a:rPr lang="en-US" sz="1600" spc="12" dirty="0" err="1">
                <a:solidFill>
                  <a:srgbClr val="565655"/>
                </a:solidFill>
              </a:rPr>
              <a:t>nedvesítőszer</a:t>
            </a:r>
            <a:r>
              <a:rPr lang="en-US" sz="1600" spc="12" dirty="0">
                <a:solidFill>
                  <a:srgbClr val="565655"/>
                </a:solidFill>
              </a:rPr>
              <a:t>: </a:t>
            </a:r>
            <a:r>
              <a:rPr lang="en-US" sz="1600" spc="12" dirty="0" err="1">
                <a:solidFill>
                  <a:srgbClr val="565655"/>
                </a:solidFill>
              </a:rPr>
              <a:t>glicerin</a:t>
            </a:r>
            <a:r>
              <a:rPr lang="en-US" sz="1600" spc="12" dirty="0">
                <a:solidFill>
                  <a:srgbClr val="565655"/>
                </a:solidFill>
              </a:rPr>
              <a:t>; </a:t>
            </a:r>
            <a:r>
              <a:rPr lang="en-US" sz="1600" spc="12" dirty="0" err="1">
                <a:solidFill>
                  <a:srgbClr val="565655"/>
                </a:solidFill>
              </a:rPr>
              <a:t>tartósítószer</a:t>
            </a:r>
            <a:r>
              <a:rPr lang="en-US" sz="1600" spc="12" dirty="0">
                <a:solidFill>
                  <a:srgbClr val="565655"/>
                </a:solidFill>
              </a:rPr>
              <a:t>: </a:t>
            </a:r>
            <a:r>
              <a:rPr lang="en-US" sz="1600" spc="12" dirty="0" err="1">
                <a:solidFill>
                  <a:srgbClr val="565655"/>
                </a:solidFill>
              </a:rPr>
              <a:t>kálium-szorbát</a:t>
            </a:r>
            <a:r>
              <a:rPr lang="en-US" sz="1600" spc="12" dirty="0">
                <a:solidFill>
                  <a:srgbClr val="565655"/>
                </a:solidFill>
              </a:rPr>
              <a:t>; </a:t>
            </a:r>
            <a:r>
              <a:rPr lang="en-US" sz="1600" spc="12" dirty="0" err="1">
                <a:solidFill>
                  <a:srgbClr val="565655"/>
                </a:solidFill>
              </a:rPr>
              <a:t>antioxidáns</a:t>
            </a:r>
            <a:r>
              <a:rPr lang="en-US" sz="1600" spc="12" dirty="0">
                <a:solidFill>
                  <a:srgbClr val="565655"/>
                </a:solidFill>
              </a:rPr>
              <a:t>: E-vitamin (D-alfa-</a:t>
            </a:r>
            <a:r>
              <a:rPr lang="en-US" sz="1600" spc="12" dirty="0" err="1">
                <a:solidFill>
                  <a:srgbClr val="565655"/>
                </a:solidFill>
              </a:rPr>
              <a:t>tokoferol</a:t>
            </a:r>
            <a:r>
              <a:rPr lang="en-US" sz="1600" spc="12" dirty="0">
                <a:solidFill>
                  <a:srgbClr val="565655"/>
                </a:solidFill>
              </a:rPr>
              <a:t>)</a:t>
            </a:r>
            <a:endParaRPr lang="hu-HU" sz="1600" spc="12" dirty="0">
              <a:solidFill>
                <a:srgbClr val="565655"/>
              </a:solidFill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endParaRPr lang="hu-HU" sz="1600" b="0" strike="noStrike" spc="12" dirty="0">
              <a:solidFill>
                <a:srgbClr val="565655"/>
              </a:solidFill>
              <a:latin typeface="Arial"/>
            </a:endParaRPr>
          </a:p>
          <a:p>
            <a:pPr marL="12600">
              <a:lnSpc>
                <a:spcPts val="1800"/>
              </a:lnSpc>
              <a:spcBef>
                <a:spcPts val="99"/>
              </a:spcBef>
            </a:pPr>
            <a:r>
              <a:rPr lang="hu-HU" sz="1600" b="0" strike="noStrike" spc="52" dirty="0">
                <a:solidFill>
                  <a:srgbClr val="565655"/>
                </a:solidFill>
                <a:latin typeface="Arial"/>
              </a:rPr>
              <a:t>Kód</a:t>
            </a:r>
            <a:r>
              <a:rPr lang="ru-RU" sz="1600" b="0" strike="noStrike" spc="52" dirty="0">
                <a:solidFill>
                  <a:srgbClr val="565655"/>
                </a:solidFill>
                <a:latin typeface="Arial"/>
              </a:rPr>
              <a:t>:</a:t>
            </a:r>
            <a:r>
              <a:rPr lang="ru-RU" sz="1600" b="0" strike="noStrike" spc="-7" dirty="0">
                <a:solidFill>
                  <a:srgbClr val="565655"/>
                </a:solidFill>
                <a:latin typeface="Arial"/>
              </a:rPr>
              <a:t> 2166</a:t>
            </a:r>
            <a:endParaRPr lang="ru-RU" sz="1600" b="0" strike="noStrike" spc="-1" dirty="0">
              <a:latin typeface="Gilroy"/>
            </a:endParaRPr>
          </a:p>
        </p:txBody>
      </p:sp>
      <p:sp>
        <p:nvSpPr>
          <p:cNvPr id="310" name="TextShape 7"/>
          <p:cNvSpPr txBox="1"/>
          <p:nvPr/>
        </p:nvSpPr>
        <p:spPr>
          <a:xfrm>
            <a:off x="624960" y="193320"/>
            <a:ext cx="686304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ru-RU" sz="2000" b="1" strike="noStrike" spc="-1">
                <a:solidFill>
                  <a:srgbClr val="565655"/>
                </a:solidFill>
                <a:latin typeface="Social Gothic"/>
              </a:rPr>
              <a:t>LIPOSOMAL VITAMIN C</a:t>
            </a:r>
          </a:p>
        </p:txBody>
      </p:sp>
      <p:sp>
        <p:nvSpPr>
          <p:cNvPr id="311" name="TextShape 8"/>
          <p:cNvSpPr txBox="1"/>
          <p:nvPr/>
        </p:nvSpPr>
        <p:spPr>
          <a:xfrm>
            <a:off x="573840" y="711720"/>
            <a:ext cx="5906520" cy="8978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en-US" sz="3700" b="1" spc="12" dirty="0">
                <a:solidFill>
                  <a:srgbClr val="565655"/>
                </a:solidFill>
                <a:latin typeface="Gilroy"/>
              </a:rPr>
              <a:t>LIPOS</a:t>
            </a:r>
            <a:r>
              <a:rPr lang="hu-HU" sz="3700" b="1" spc="12" dirty="0">
                <a:solidFill>
                  <a:srgbClr val="565655"/>
                </a:solidFill>
                <a:latin typeface="Gilroy"/>
              </a:rPr>
              <a:t>ZÓMÁS C</a:t>
            </a:r>
            <a:r>
              <a:rPr lang="en-US" sz="3700" b="1" spc="12" dirty="0">
                <a:solidFill>
                  <a:srgbClr val="565655"/>
                </a:solidFill>
                <a:latin typeface="Gilroy"/>
              </a:rPr>
              <a:t> VITAMIN </a:t>
            </a:r>
            <a:endParaRPr lang="ru-RU" sz="3700" b="1" strike="noStrike" spc="-1" dirty="0">
              <a:solidFill>
                <a:srgbClr val="565655"/>
              </a:solidFill>
              <a:latin typeface="Gilro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0" y="0"/>
            <a:ext cx="7813800" cy="7314840"/>
          </a:xfrm>
          <a:custGeom>
            <a:avLst/>
            <a:gdLst/>
            <a:ahLst/>
            <a:cxnLst/>
            <a:rect l="l" t="t" r="r" b="b"/>
            <a:pathLst>
              <a:path w="7814309" h="7315200">
                <a:moveTo>
                  <a:pt x="7433348" y="0"/>
                </a:moveTo>
                <a:lnTo>
                  <a:pt x="0" y="0"/>
                </a:lnTo>
                <a:lnTo>
                  <a:pt x="0" y="7315200"/>
                </a:lnTo>
                <a:lnTo>
                  <a:pt x="7813941" y="7315200"/>
                </a:lnTo>
                <a:lnTo>
                  <a:pt x="7433348" y="0"/>
                </a:lnTo>
                <a:close/>
              </a:path>
            </a:pathLst>
          </a:custGeom>
          <a:solidFill>
            <a:srgbClr val="E5DA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2"/>
          <p:cNvSpPr/>
          <p:nvPr/>
        </p:nvSpPr>
        <p:spPr>
          <a:xfrm>
            <a:off x="7433280" y="0"/>
            <a:ext cx="5571000" cy="7314840"/>
          </a:xfrm>
          <a:custGeom>
            <a:avLst/>
            <a:gdLst/>
            <a:ahLst/>
            <a:cxnLst/>
            <a:rect l="l" t="t" r="r" b="b"/>
            <a:pathLst>
              <a:path w="5571490" h="7315200">
                <a:moveTo>
                  <a:pt x="0" y="7315200"/>
                </a:moveTo>
                <a:lnTo>
                  <a:pt x="5571451" y="7315200"/>
                </a:lnTo>
                <a:lnTo>
                  <a:pt x="5571451" y="0"/>
                </a:lnTo>
                <a:lnTo>
                  <a:pt x="0" y="0"/>
                </a:lnTo>
                <a:lnTo>
                  <a:pt x="0" y="7315200"/>
                </a:lnTo>
                <a:close/>
              </a:path>
            </a:pathLst>
          </a:custGeom>
          <a:solidFill>
            <a:srgbClr val="FFD0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3"/>
          <p:cNvSpPr/>
          <p:nvPr/>
        </p:nvSpPr>
        <p:spPr>
          <a:xfrm>
            <a:off x="579960" y="2570039"/>
            <a:ext cx="6336000" cy="28500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en-US" sz="1600" spc="18" dirty="0">
                <a:solidFill>
                  <a:srgbClr val="565655"/>
                </a:solidFill>
              </a:rPr>
              <a:t>A </a:t>
            </a:r>
            <a:r>
              <a:rPr lang="hu-HU" sz="1600" spc="18" dirty="0">
                <a:solidFill>
                  <a:srgbClr val="565655"/>
                </a:solidFill>
              </a:rPr>
              <a:t>C-vitamin a szervezet legfontosabb antioxidánsa. Az ember csak élelmiszerből tud hozzájutni.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hu-HU" sz="1600" spc="18" dirty="0">
              <a:solidFill>
                <a:srgbClr val="565655"/>
              </a:solidFill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565655"/>
                </a:solidFill>
              </a:rPr>
              <a:t>Fő forrásai: édes paprika, fekete ribizli, citrusfélék, vadrózsa.</a:t>
            </a: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endParaRPr lang="hu-HU" sz="1600" spc="18" dirty="0">
              <a:solidFill>
                <a:srgbClr val="565655"/>
              </a:solidFill>
            </a:endParaRPr>
          </a:p>
          <a:p>
            <a:pPr marL="12600">
              <a:lnSpc>
                <a:spcPts val="1800"/>
              </a:lnSpc>
              <a:spcBef>
                <a:spcPts val="261"/>
              </a:spcBef>
            </a:pPr>
            <a:r>
              <a:rPr lang="hu-HU" sz="1600" spc="18" dirty="0">
                <a:solidFill>
                  <a:srgbClr val="565655"/>
                </a:solidFill>
              </a:rPr>
              <a:t>A C-vitamin segít a fehérjék, a kalcium, az E-vitamin és más fontos ásványi anyagok és vitaminok megemésztésében. Részt vesz az immun-, hormon-, idegrendszeri és szív- és érrendszer munkájában.</a:t>
            </a:r>
            <a:endParaRPr lang="hu-HU" sz="1600" b="0" strike="noStrike" spc="-1" dirty="0">
              <a:latin typeface="Gilroy"/>
            </a:endParaRPr>
          </a:p>
        </p:txBody>
      </p:sp>
      <p:sp>
        <p:nvSpPr>
          <p:cNvPr id="315" name="CustomShape 4"/>
          <p:cNvSpPr/>
          <p:nvPr/>
        </p:nvSpPr>
        <p:spPr>
          <a:xfrm>
            <a:off x="8331120" y="343440"/>
            <a:ext cx="3633480" cy="685116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TextShape 5"/>
          <p:cNvSpPr txBox="1"/>
          <p:nvPr/>
        </p:nvSpPr>
        <p:spPr>
          <a:xfrm>
            <a:off x="609480" y="864720"/>
            <a:ext cx="5184000" cy="102132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hu-HU" sz="5000" b="1" spc="12" dirty="0">
                <a:solidFill>
                  <a:srgbClr val="565655"/>
                </a:solidFill>
                <a:latin typeface="Gilroy"/>
              </a:rPr>
              <a:t>C </a:t>
            </a:r>
            <a:r>
              <a:rPr lang="hu-HU" sz="5000" b="1" strike="noStrike" spc="12" dirty="0">
                <a:solidFill>
                  <a:srgbClr val="565655"/>
                </a:solidFill>
                <a:latin typeface="Gilroy"/>
              </a:rPr>
              <a:t>VITAMIN</a:t>
            </a:r>
            <a:r>
              <a:rPr lang="ru-RU" sz="5000" b="1" strike="noStrike" spc="12" dirty="0">
                <a:solidFill>
                  <a:srgbClr val="565655"/>
                </a:solidFill>
                <a:latin typeface="Gilroy"/>
              </a:rPr>
              <a:t> </a:t>
            </a:r>
            <a:endParaRPr lang="ru-RU" sz="5000" b="1" strike="noStrike" spc="-1" dirty="0">
              <a:solidFill>
                <a:srgbClr val="565655"/>
              </a:solidFill>
              <a:latin typeface="Gilroy"/>
            </a:endParaRPr>
          </a:p>
        </p:txBody>
      </p:sp>
      <p:sp>
        <p:nvSpPr>
          <p:cNvPr id="317" name="TextShape 6"/>
          <p:cNvSpPr txBox="1"/>
          <p:nvPr/>
        </p:nvSpPr>
        <p:spPr>
          <a:xfrm>
            <a:off x="685800" y="193680"/>
            <a:ext cx="6799680" cy="599040"/>
          </a:xfrm>
          <a:prstGeom prst="rect">
            <a:avLst/>
          </a:prstGeom>
          <a:noFill/>
          <a:ln>
            <a:noFill/>
          </a:ln>
        </p:spPr>
        <p:txBody>
          <a:bodyPr lIns="0" tIns="84960" rIns="0" bIns="0"/>
          <a:lstStyle/>
          <a:p>
            <a:pPr marL="14400">
              <a:lnSpc>
                <a:spcPts val="3685"/>
              </a:lnSpc>
              <a:spcBef>
                <a:spcPts val="680"/>
              </a:spcBef>
            </a:pPr>
            <a:r>
              <a:rPr lang="en-US" sz="2000" b="1" spc="-1" dirty="0">
                <a:solidFill>
                  <a:srgbClr val="565655"/>
                </a:solidFill>
                <a:latin typeface="Social Gothic"/>
              </a:rPr>
              <a:t>IMMUNIT</a:t>
            </a:r>
            <a:r>
              <a:rPr lang="hu-HU" sz="2000" b="1" spc="-1" dirty="0">
                <a:solidFill>
                  <a:srgbClr val="565655"/>
                </a:solidFill>
                <a:latin typeface="Social Gothic"/>
              </a:rPr>
              <a:t>ÁS, FIATALOSSÁG, STRESSZ CSÖKKENTÉS</a:t>
            </a:r>
            <a:endParaRPr lang="ru-RU" sz="2000" b="1" strike="noStrike" spc="-1" dirty="0">
              <a:solidFill>
                <a:srgbClr val="565655"/>
              </a:solidFill>
              <a:latin typeface="Social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587520" y="2209680"/>
            <a:ext cx="5146530" cy="289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77400" rIns="0" bIns="0"/>
          <a:lstStyle/>
          <a:p>
            <a:pPr>
              <a:lnSpc>
                <a:spcPts val="3685"/>
              </a:lnSpc>
              <a:spcBef>
                <a:spcPts val="609"/>
              </a:spcBef>
            </a:pPr>
            <a:r>
              <a:rPr lang="hu-HU" sz="3700" b="1" spc="12" dirty="0">
                <a:solidFill>
                  <a:srgbClr val="00B6E5"/>
                </a:solidFill>
                <a:latin typeface="Gilroy"/>
              </a:rPr>
              <a:t>LIPOSZÓMÁS C </a:t>
            </a:r>
            <a:r>
              <a:rPr lang="hu-HU" sz="3700" b="1" strike="noStrike" spc="12" dirty="0">
                <a:solidFill>
                  <a:srgbClr val="00B6E5"/>
                </a:solidFill>
                <a:latin typeface="Gilroy"/>
              </a:rPr>
              <a:t>VITAMIN</a:t>
            </a:r>
            <a:r>
              <a:rPr lang="hu-HU" sz="3700" b="1" spc="12" dirty="0">
                <a:solidFill>
                  <a:srgbClr val="00B6E5"/>
                </a:solidFill>
                <a:latin typeface="Gilroy"/>
              </a:rPr>
              <a:t>:</a:t>
            </a:r>
            <a:r>
              <a:rPr lang="ru-RU" sz="3700" b="1" strike="noStrike" spc="9" dirty="0">
                <a:solidFill>
                  <a:srgbClr val="00B6E5"/>
                </a:solidFill>
                <a:latin typeface="Gilroy"/>
              </a:rPr>
              <a:t>  </a:t>
            </a:r>
            <a:r>
              <a:rPr lang="en-US" sz="3700" b="1" spc="12" dirty="0">
                <a:solidFill>
                  <a:srgbClr val="565655"/>
                </a:solidFill>
                <a:latin typeface="Gilroy"/>
              </a:rPr>
              <a:t>MAXIM</a:t>
            </a:r>
            <a:r>
              <a:rPr lang="hu-HU" sz="3700" b="1" spc="12" dirty="0">
                <a:solidFill>
                  <a:srgbClr val="565655"/>
                </a:solidFill>
                <a:latin typeface="Gilroy"/>
              </a:rPr>
              <a:t>ÁLIS BIOLÓGIAI HOZZÁFÉRHETŐSÉG</a:t>
            </a:r>
            <a:endParaRPr lang="ru-RU" sz="3700" b="1" strike="noStrike" spc="-1" dirty="0">
              <a:latin typeface="Gilroy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7083000" y="3834928"/>
            <a:ext cx="4653000" cy="79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r>
              <a:rPr lang="hu-HU" sz="1600" b="1" dirty="0"/>
              <a:t>Mellékhatás nélkül</a:t>
            </a:r>
            <a:r>
              <a:rPr lang="en-US" sz="1600" b="1" dirty="0"/>
              <a:t>:</a:t>
            </a:r>
          </a:p>
          <a:p>
            <a:r>
              <a:rPr lang="hu-HU" sz="1600" dirty="0"/>
              <a:t>- </a:t>
            </a:r>
            <a:r>
              <a:rPr lang="en-US" sz="1600" dirty="0" err="1"/>
              <a:t>gyomornedv</a:t>
            </a:r>
            <a:r>
              <a:rPr lang="en-US" sz="1600" dirty="0"/>
              <a:t> </a:t>
            </a:r>
            <a:r>
              <a:rPr lang="en-US" sz="1600" dirty="0" err="1"/>
              <a:t>nem</a:t>
            </a:r>
            <a:r>
              <a:rPr lang="en-US" sz="1600" dirty="0"/>
              <a:t> </a:t>
            </a:r>
            <a:r>
              <a:rPr lang="en-US" sz="1600" dirty="0" err="1"/>
              <a:t>pusztította</a:t>
            </a:r>
            <a:r>
              <a:rPr lang="en-US" sz="1600" dirty="0"/>
              <a:t> el</a:t>
            </a:r>
          </a:p>
          <a:p>
            <a:r>
              <a:rPr lang="hu-HU" sz="1600" dirty="0"/>
              <a:t>- </a:t>
            </a:r>
            <a:r>
              <a:rPr lang="en-US" sz="1600" dirty="0" err="1"/>
              <a:t>nem</a:t>
            </a:r>
            <a:r>
              <a:rPr lang="en-US" sz="1600" dirty="0"/>
              <a:t> </a:t>
            </a:r>
            <a:r>
              <a:rPr lang="en-US" sz="1600" dirty="0" err="1"/>
              <a:t>irritálja</a:t>
            </a:r>
            <a:r>
              <a:rPr lang="en-US" sz="1600" dirty="0"/>
              <a:t> </a:t>
            </a:r>
            <a:r>
              <a:rPr lang="en-US" sz="1600" dirty="0" err="1"/>
              <a:t>az</a:t>
            </a:r>
            <a:r>
              <a:rPr lang="en-US" sz="1600" dirty="0"/>
              <a:t> </a:t>
            </a:r>
            <a:r>
              <a:rPr lang="en-US" sz="1600" dirty="0" err="1"/>
              <a:t>emésztőrendszert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6798960" y="394776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4"/>
          <p:cNvSpPr/>
          <p:nvPr/>
        </p:nvSpPr>
        <p:spPr>
          <a:xfrm>
            <a:off x="7011000" y="2005170"/>
            <a:ext cx="4725000" cy="70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pPr marL="12600">
              <a:lnSpc>
                <a:spcPts val="1760"/>
              </a:lnSpc>
            </a:pPr>
            <a:r>
              <a:rPr lang="en-US" sz="1600" b="1" spc="43" dirty="0">
                <a:solidFill>
                  <a:srgbClr val="565655"/>
                </a:solidFill>
                <a:latin typeface="Helvetica Neue World"/>
              </a:rPr>
              <a:t>A </a:t>
            </a:r>
            <a:r>
              <a:rPr lang="en-US" sz="1600" b="1" spc="43" dirty="0" err="1">
                <a:solidFill>
                  <a:srgbClr val="565655"/>
                </a:solidFill>
                <a:latin typeface="Helvetica Neue World"/>
              </a:rPr>
              <a:t>beadás</a:t>
            </a:r>
            <a:r>
              <a:rPr lang="en-US" sz="1600" b="1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b="1" spc="43" dirty="0" err="1">
                <a:solidFill>
                  <a:srgbClr val="565655"/>
                </a:solidFill>
                <a:latin typeface="Helvetica Neue World"/>
              </a:rPr>
              <a:t>módja</a:t>
            </a:r>
            <a:r>
              <a:rPr lang="en-US" sz="1600" b="1" spc="43" dirty="0">
                <a:solidFill>
                  <a:srgbClr val="565655"/>
                </a:solidFill>
                <a:latin typeface="Helvetica Neue World"/>
              </a:rPr>
              <a:t>: a </a:t>
            </a:r>
            <a:r>
              <a:rPr lang="en-US" sz="1600" b="1" spc="43" dirty="0" err="1">
                <a:solidFill>
                  <a:srgbClr val="565655"/>
                </a:solidFill>
                <a:latin typeface="Helvetica Neue World"/>
              </a:rPr>
              <a:t>liposzómás</a:t>
            </a:r>
            <a:r>
              <a:rPr lang="en-US" sz="1600" b="1" spc="43" dirty="0">
                <a:solidFill>
                  <a:srgbClr val="565655"/>
                </a:solidFill>
                <a:latin typeface="Helvetica Neue World"/>
              </a:rPr>
              <a:t> C-vitamin </a:t>
            </a:r>
            <a:r>
              <a:rPr lang="en-US" sz="1600" b="1" spc="43" dirty="0" err="1">
                <a:solidFill>
                  <a:srgbClr val="565655"/>
                </a:solidFill>
                <a:latin typeface="Helvetica Neue World"/>
              </a:rPr>
              <a:t>szájon</a:t>
            </a:r>
            <a:r>
              <a:rPr lang="en-US" sz="1600" b="1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en-US" sz="1600" b="1" spc="43" dirty="0" err="1">
                <a:solidFill>
                  <a:srgbClr val="565655"/>
                </a:solidFill>
                <a:latin typeface="Helvetica Neue World"/>
              </a:rPr>
              <a:t>át</a:t>
            </a:r>
            <a:r>
              <a:rPr lang="en-US" sz="1600" b="1" spc="43" dirty="0">
                <a:solidFill>
                  <a:srgbClr val="565655"/>
                </a:solidFill>
                <a:latin typeface="Helvetica Neue World"/>
              </a:rPr>
              <a:t> </a:t>
            </a:r>
            <a:r>
              <a:rPr lang="hu-HU" sz="1600" b="1" spc="43" dirty="0">
                <a:solidFill>
                  <a:srgbClr val="565655"/>
                </a:solidFill>
                <a:latin typeface="Helvetica Neue World"/>
              </a:rPr>
              <a:t>kerül bevitelre</a:t>
            </a:r>
            <a:r>
              <a:rPr lang="en-US" sz="1600" b="1" spc="43" dirty="0">
                <a:solidFill>
                  <a:srgbClr val="565655"/>
                </a:solidFill>
                <a:latin typeface="Helvetica Neue World"/>
              </a:rPr>
              <a:t>.</a:t>
            </a:r>
            <a:endParaRPr lang="ru-RU" sz="1600" strike="noStrike" spc="-1" dirty="0">
              <a:latin typeface="Helvetica Neue World"/>
            </a:endParaRPr>
          </a:p>
        </p:txBody>
      </p:sp>
      <p:sp>
        <p:nvSpPr>
          <p:cNvPr id="380" name="CustomShape 5"/>
          <p:cNvSpPr/>
          <p:nvPr/>
        </p:nvSpPr>
        <p:spPr>
          <a:xfrm>
            <a:off x="6798960" y="2209680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6"/>
          <p:cNvSpPr/>
          <p:nvPr/>
        </p:nvSpPr>
        <p:spPr>
          <a:xfrm>
            <a:off x="7083000" y="3022170"/>
            <a:ext cx="4725000" cy="548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3120" rIns="0" bIns="0"/>
          <a:lstStyle/>
          <a:p>
            <a:r>
              <a:rPr lang="en-US" sz="1600" b="1" dirty="0" err="1"/>
              <a:t>Cél</a:t>
            </a:r>
            <a:r>
              <a:rPr lang="hu-HU" sz="1600" b="1" dirty="0" err="1"/>
              <a:t>zott</a:t>
            </a:r>
            <a:r>
              <a:rPr lang="hu-HU" sz="1600" b="1" dirty="0"/>
              <a:t> hatása</a:t>
            </a:r>
            <a:r>
              <a:rPr lang="en-US" sz="1600" b="1" dirty="0"/>
              <a:t>:</a:t>
            </a:r>
          </a:p>
          <a:p>
            <a:r>
              <a:rPr lang="en-US" sz="1600" b="1" dirty="0" err="1"/>
              <a:t>közvetlenül</a:t>
            </a:r>
            <a:r>
              <a:rPr lang="en-US" sz="1600" b="1" dirty="0"/>
              <a:t> a </a:t>
            </a:r>
            <a:r>
              <a:rPr lang="en-US" sz="1600" b="1" dirty="0" err="1"/>
              <a:t>sejtekbe</a:t>
            </a:r>
            <a:r>
              <a:rPr lang="en-US" sz="1600" b="1" dirty="0"/>
              <a:t> </a:t>
            </a:r>
            <a:r>
              <a:rPr lang="en-US" sz="1600" b="1" dirty="0" err="1"/>
              <a:t>kerül</a:t>
            </a:r>
            <a:endParaRPr lang="ru-RU" sz="1600" b="0" strike="noStrike" spc="-1" dirty="0">
              <a:latin typeface="Helvetica Neue World"/>
            </a:endParaRPr>
          </a:p>
        </p:txBody>
      </p:sp>
      <p:sp>
        <p:nvSpPr>
          <p:cNvPr id="382" name="CustomShape 7"/>
          <p:cNvSpPr/>
          <p:nvPr/>
        </p:nvSpPr>
        <p:spPr>
          <a:xfrm>
            <a:off x="6798960" y="3095132"/>
            <a:ext cx="126000" cy="1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ctangle 1"/>
          <p:cNvSpPr/>
          <p:nvPr/>
        </p:nvSpPr>
        <p:spPr>
          <a:xfrm>
            <a:off x="7083000" y="4990528"/>
            <a:ext cx="5610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000000"/>
                </a:solidFill>
                <a:latin typeface="Helvetica Neue World"/>
              </a:rPr>
              <a:t>Kiegészítő sejtvédelem</a:t>
            </a:r>
            <a:r>
              <a:rPr lang="en-US" sz="1600" b="1" dirty="0">
                <a:solidFill>
                  <a:srgbClr val="000000"/>
                </a:solidFill>
                <a:latin typeface="Helvetica Neue World"/>
              </a:rPr>
              <a:t>:</a:t>
            </a:r>
          </a:p>
          <a:p>
            <a:r>
              <a:rPr lang="hu-HU" sz="1600" dirty="0">
                <a:solidFill>
                  <a:srgbClr val="000000"/>
                </a:solidFill>
                <a:latin typeface="Helvetica Neue World"/>
              </a:rPr>
              <a:t>f</a:t>
            </a:r>
            <a:r>
              <a:rPr lang="en-US" sz="1600" dirty="0" err="1">
                <a:solidFill>
                  <a:srgbClr val="000000"/>
                </a:solidFill>
                <a:latin typeface="Helvetica Neue World"/>
              </a:rPr>
              <a:t>oszfolipideket</a:t>
            </a:r>
            <a:r>
              <a:rPr lang="en-US" sz="1600" dirty="0">
                <a:solidFill>
                  <a:srgbClr val="000000"/>
                </a:solidFill>
                <a:latin typeface="Helvetica Neue World"/>
              </a:rPr>
              <a:t> - </a:t>
            </a:r>
            <a:r>
              <a:rPr lang="en-US" sz="1600" dirty="0" err="1">
                <a:solidFill>
                  <a:srgbClr val="000000"/>
                </a:solidFill>
                <a:latin typeface="Helvetica Neue World"/>
              </a:rPr>
              <a:t>sejtmembrán</a:t>
            </a:r>
            <a:r>
              <a:rPr lang="en-US" sz="1600" dirty="0">
                <a:solidFill>
                  <a:srgbClr val="000000"/>
                </a:solidFill>
                <a:latin typeface="Helvetica Neue Wor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Helvetica Neue World"/>
              </a:rPr>
              <a:t>építőanyago</a:t>
            </a:r>
            <a:r>
              <a:rPr lang="hu-HU" sz="1600" dirty="0" err="1">
                <a:solidFill>
                  <a:srgbClr val="000000"/>
                </a:solidFill>
                <a:latin typeface="Helvetica Neue World"/>
              </a:rPr>
              <a:t>ka</a:t>
            </a:r>
            <a:r>
              <a:rPr lang="en-US" sz="1600" dirty="0">
                <a:solidFill>
                  <a:srgbClr val="000000"/>
                </a:solidFill>
                <a:latin typeface="Helvetica Neue World"/>
              </a:rPr>
              <a:t>t </a:t>
            </a:r>
            <a:r>
              <a:rPr lang="en-US" sz="1600" dirty="0" err="1">
                <a:solidFill>
                  <a:srgbClr val="000000"/>
                </a:solidFill>
                <a:latin typeface="Helvetica Neue World"/>
              </a:rPr>
              <a:t>tartalmaz</a:t>
            </a:r>
            <a:endParaRPr lang="ru-RU" dirty="0"/>
          </a:p>
        </p:txBody>
      </p:sp>
      <p:sp>
        <p:nvSpPr>
          <p:cNvPr id="10" name="CustomShape 3"/>
          <p:cNvSpPr/>
          <p:nvPr/>
        </p:nvSpPr>
        <p:spPr>
          <a:xfrm>
            <a:off x="6797706" y="5107058"/>
            <a:ext cx="126000" cy="126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841889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</TotalTime>
  <Words>1861</Words>
  <Application>Microsoft Office PowerPoint</Application>
  <PresentationFormat>Egyéni</PresentationFormat>
  <Paragraphs>219</Paragraphs>
  <Slides>20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4</vt:i4>
      </vt:variant>
      <vt:variant>
        <vt:lpstr>Diacímek</vt:lpstr>
      </vt:variant>
      <vt:variant>
        <vt:i4>20</vt:i4>
      </vt:variant>
    </vt:vector>
  </HeadingPairs>
  <TitlesOfParts>
    <vt:vector size="34" baseType="lpstr">
      <vt:lpstr>Arial</vt:lpstr>
      <vt:lpstr>Calibri</vt:lpstr>
      <vt:lpstr>Gilroy</vt:lpstr>
      <vt:lpstr>Helvetica Neue World</vt:lpstr>
      <vt:lpstr>Helvetica Neue World 45 Lt</vt:lpstr>
      <vt:lpstr>HelveticaNeueLT W1G 75 Bd</vt:lpstr>
      <vt:lpstr>Social Gothic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Ефимова Анна</dc:creator>
  <dc:description/>
  <cp:lastModifiedBy>Monika Nagy</cp:lastModifiedBy>
  <cp:revision>93</cp:revision>
  <dcterms:created xsi:type="dcterms:W3CDTF">2019-07-15T07:34:51Z</dcterms:created>
  <dcterms:modified xsi:type="dcterms:W3CDTF">2019-07-24T11:14:48Z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ed">
    <vt:filetime>2019-07-15T00:00:00Z</vt:filetime>
  </property>
  <property fmtid="{D5CDD505-2E9C-101B-9397-08002B2CF9AE}" pid="4" name="Creator">
    <vt:lpwstr>Adobe InDesign 14.0 (Windows)</vt:lpwstr>
  </property>
  <property fmtid="{D5CDD505-2E9C-101B-9397-08002B2CF9AE}" pid="5" name="HyperlinksChanged">
    <vt:bool>false</vt:bool>
  </property>
  <property fmtid="{D5CDD505-2E9C-101B-9397-08002B2CF9AE}" pid="6" name="LastSaved">
    <vt:filetime>2019-07-15T00:00:00Z</vt:filetime>
  </property>
  <property fmtid="{D5CDD505-2E9C-101B-9397-08002B2CF9AE}" pid="7" name="LinksUpToDate">
    <vt:bool>false</vt:bool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</Properties>
</file>