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602" autoAdjust="0"/>
  </p:normalViewPr>
  <p:slideViewPr>
    <p:cSldViewPr>
      <p:cViewPr varScale="1">
        <p:scale>
          <a:sx n="77" d="100"/>
          <a:sy n="77" d="100"/>
        </p:scale>
        <p:origin x="2604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C3E2-47BC-48EA-B21E-6A217C1A6486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11B41-9434-4FEF-AFEC-4BBF9C1C6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2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Pau </a:t>
            </a:r>
            <a:r>
              <a:rPr lang="hu-HU" dirty="0" err="1"/>
              <a:t>D’arco</a:t>
            </a:r>
            <a:r>
              <a:rPr lang="hu-HU" dirty="0"/>
              <a:t> Matéval</a:t>
            </a:r>
          </a:p>
          <a:p>
            <a:r>
              <a:rPr lang="hu-HU" dirty="0"/>
              <a:t>(Argentin lángfa matéval)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765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1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  <a:p>
            <a:r>
              <a:rPr lang="hu-HU" noProof="0" dirty="0"/>
              <a:t>Az ókortól kezdve a dél-amerikai Andok hegyvidékén élők kecsua, ajmara, guarani és tupi törzsek az </a:t>
            </a:r>
            <a:r>
              <a:rPr lang="hu-HU" b="1" noProof="0" dirty="0"/>
              <a:t>argentin lángfa </a:t>
            </a:r>
            <a:r>
              <a:rPr lang="hu-HU" noProof="0" dirty="0"/>
              <a:t>kérgét használják a láz, a megfázás, az influenza, az égési sérülések, az emésztőrendszeri megbetegedések, az ízületi gyulladás és a bőrbetegségek kezelésére.</a:t>
            </a:r>
          </a:p>
          <a:p>
            <a:r>
              <a:rPr lang="hu-HU" noProof="0" dirty="0"/>
              <a:t>Az indiánok a "tajy" szóval illették, ami azt jelenti: "egy isteni fa, amely erőt és vitalitást ad".</a:t>
            </a:r>
          </a:p>
          <a:p>
            <a:endParaRPr lang="hu-HU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maté</a:t>
            </a: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Dél-Amerika nemzeti kincse. A híres maté tea története több ezer évre nyúlik vissza.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dél-amerikai maja, inka, guarani törzsek már több ezer évvel ezelőtt használták a maté főzetét a nagy megterhelések utáni fizikai és szellemi fáradtság enyhítésére, megfázás kezelésére, a hosszú élet csodaszereként, (a guarani törzsben például sok a 100 évnél is idősebb), valamint ínséges</a:t>
            </a:r>
            <a:r>
              <a:rPr lang="hu-HU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időkben alapélelmiszerként fogyasztva.  </a:t>
            </a: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Illatos főzetét, amely mint egy „jótékony kéz” adta vissza az erőt, és a frissességet, a maté friss és szárított leveleiből készítették.</a:t>
            </a:r>
          </a:p>
          <a:p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élénkítő ital a spanyol konkvisztádorok tetszését is elnyerte, akik elvitték</a:t>
            </a:r>
            <a:r>
              <a:rPr lang="hu-HU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matét az óvilágba is.  A maté tea nem egy olcsó élvezet volt az európaiaknak. Á</a:t>
            </a:r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 tízszer magasabb volt a legdrágább tea áránál, ezért csak a tehetős európai családokban fogyasztották különleges alkalmakkor. </a:t>
            </a:r>
          </a:p>
          <a:p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olíva</a:t>
            </a: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(vagy olajbogyó) az egyik legrégebbi gyümölcskultúra, amely széles körben elterjedt volt az ókori társadalmakban, és már akkor ismertek voltak fogyasztásának gyógyító hatásai. Az olajbogyó hazája a Földközi-tenger délkeleti térsége, elsősorban Görögország és Olaszország. Ismeretes, hogy Mózes elrendelte azon férfiak hadkötelezettségének elengedését, akik az olajbogyó termesztésével foglalkoztak. Az olajbogyó a tisztaságot és erényességet, ága pedig a békét és a jólétet szimbolizálta.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A régészeti dokumentumok megerősítik, hogy az olívabogyó jótékony hatása több ezer éve ismert. A kifejezett antimikrobális hatása miatt az olajbogyó leveleit lázcsillapításra és a gennyes sebek kezelésére használták. A levelekből készült főzet a vérnyomást normalizálja.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Az évek során számos legenda és költemény született az olajbogyóról, és évszázadokon keresztül a béke, a becsület és a győzelem szimbóluma volt. A olaját az uralkodás és a papság </a:t>
            </a:r>
            <a:r>
              <a:rPr lang="hu-HU" u="none" noProof="0" dirty="0"/>
              <a:t>megszentelésére és a hívők kenetben részesítésére is használták.</a:t>
            </a:r>
          </a:p>
          <a:p>
            <a:endParaRPr lang="hu-HU" u="none" noProof="0" dirty="0">
              <a:solidFill>
                <a:srgbClr val="FF0000"/>
              </a:solidFill>
            </a:endParaRPr>
          </a:p>
          <a:p>
            <a:r>
              <a:rPr lang="hu-HU" u="none" noProof="0" dirty="0">
                <a:solidFill>
                  <a:srgbClr val="FF0000"/>
                </a:solidFill>
              </a:rPr>
              <a:t>Egyetértünk abban, hogy</a:t>
            </a:r>
            <a:r>
              <a:rPr lang="hu-HU" u="none" baseline="0" noProof="0" dirty="0">
                <a:solidFill>
                  <a:srgbClr val="FF0000"/>
                </a:solidFill>
              </a:rPr>
              <a:t> összetevőinek évszázados alkalmazása megerősíti a termék megbízhatóságát és hatásosságát, és ez bizalmat kelt étrend-kiegészítőként történő felhasználásához.</a:t>
            </a:r>
            <a:endParaRPr lang="hu-HU" u="none" noProof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48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/>
              <a:t>Nézzük meg ezeknek a növényeknek a tulajdonságait!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Az argentin lángfa egy Közép- és Dél-Amerikában honos növény.  Leggyakrabban Brazília, Argentína, Bolívia, Kolumbia, Venezuela, Mexikó és Paraguay trópusi erdeiben fordul elő. A lángfa hazájának a Dél-Amerikához közeli Trinidad és Tobago szigeteket tartják. A lángfa pau d'arco néven is ismert Brazíliában és Argentínában. A pau d'arco név „hajlított ágat" jelent, mivel az indiánok ezt a fát íjak készítésére is használták . A fa rendkívül ellenálló a termeszek és különféle gombák pusztításával szemben.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A fa gyógyító hatású részének a kéreg számít, annak is a belső, szivacsos része.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Alapvető tulajdonságai: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/>
              <a:t>Erősíti a szervezet védekező képességét.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Erősíti a szervezet vírus-  és baktériumfertőzésekkel  szembeni ellenállását.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Növeli a munkabírást, javítja a szervezet általános erőnlétét, stresszel szembeni ellenálló képességét.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Aktív hatóanyagai</a:t>
            </a:r>
            <a:endParaRPr lang="hu-HU" sz="120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lángfa belső rétege lapacholt, flavonoidokat, alkaloidokat és </a:t>
            </a:r>
            <a:r>
              <a:rPr lang="hu-HU" sz="120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szaponinokat</a:t>
            </a:r>
            <a:r>
              <a:rPr lang="hu-HU" sz="120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tartalmaz. Meg kell jegyeznünk, hogy a lángfa sokrétű gyógyító hatása csak komplex hatóanyagtartalmának együttese révén érhető el. A pau d'arco komponensei magukban, a többi összetevő kölcsönhatása nélkül, ezt a gyógyító hatást nem tudják nyújtani.</a:t>
            </a:r>
            <a:endParaRPr lang="hu-HU" sz="1200" i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i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Jótékony hatások</a:t>
            </a:r>
          </a:p>
          <a:p>
            <a:r>
              <a:rPr lang="hu-HU" sz="120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lángfa gyógyhatása</a:t>
            </a:r>
            <a:r>
              <a:rPr lang="hu-HU" sz="120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kérge belsejében található hatóanyag-komplexumnak köszönhető.</a:t>
            </a:r>
          </a:p>
          <a:p>
            <a:endParaRPr lang="hu-HU" sz="1200" b="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immunrendszer erősítése</a:t>
            </a:r>
          </a:p>
          <a:p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fakéreg alapvető hatása, amivel összefügg az összes többi jótékony hatás. A fakéreg aktiválja az immunrendszerért felelős makrofágokat és T-limfocitákat, aminek következtében megnő a szervezet ellenálló képessége a különféle fertőzésekkel szemben. Ez erősíti a legyengült immunrendszert.</a:t>
            </a:r>
          </a:p>
          <a:p>
            <a:endParaRPr lang="hu-HU" sz="1200" b="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Hatásos a különféle fertőzésekkel szemben</a:t>
            </a:r>
          </a:p>
          <a:p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lángfát</a:t>
            </a:r>
            <a:r>
              <a:rPr lang="hu-HU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„természetes antibiotikumnak” is hívják. De míg az antibiotikumok gyakran elnyomják a szervezet védekező képességét, a lángfa kérge éppen ellenkezőleg, aktiválja azt, és ezzel az egyik legerősebb fegyverré válhat a betegséggel szembeni küzdelemben. A lapachol gátolja a vírusok és baktériumok enzimjeinek működését, aminek következtében elvesztik osztódási (és végső soron fertőző) képességüket.</a:t>
            </a:r>
          </a:p>
          <a:p>
            <a:endParaRPr lang="hu-HU" sz="1200" b="0" u="sng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Véd a szabadgyökök romboló hatása ellen</a:t>
            </a:r>
          </a:p>
          <a:p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növény összes összetevője rendelkezik antioxidáns tulajdonságokkal, beleértve a naftochinonokat és a flavonoidokat is.</a:t>
            </a:r>
          </a:p>
          <a:p>
            <a:endParaRPr lang="hu-HU" sz="1200" b="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Csökkenti a fájdalmat</a:t>
            </a:r>
          </a:p>
          <a:p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pau </a:t>
            </a:r>
            <a:r>
              <a:rPr lang="hu-HU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d’arco</a:t>
            </a:r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fájdalomcsökkentő hatásáról gyakran olvashatunk dél-amerikai orvosi jelentésekben, ahol a fakérget az ízületi gyulladás, az artrózis, az osteoporosis</a:t>
            </a:r>
            <a:r>
              <a:rPr lang="hu-HU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által kiváltott </a:t>
            </a:r>
            <a:r>
              <a:rPr lang="hu-HU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izom- és ízületi fájdalmak csillapítására is használják.</a:t>
            </a:r>
          </a:p>
          <a:p>
            <a:endParaRPr lang="hu-HU" sz="1200" b="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Gátolja a gombák és paraziták növekedését</a:t>
            </a:r>
          </a:p>
          <a:p>
            <a:r>
              <a:rPr lang="hu-HU" sz="1200" b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0" u="none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lapachol</a:t>
            </a:r>
            <a:r>
              <a:rPr lang="hu-HU" sz="1200" b="0" u="non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xilodinnel együtt képes meggátolni</a:t>
            </a:r>
            <a:r>
              <a:rPr lang="hu-HU" sz="1200" b="0" u="none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gombák szaporodását a szervezetben és a szövetekben, hatásosan véd a trópusi országokra jellemző Schistosoma mansoni és Trypanosoma cruzi paraziták ellen.</a:t>
            </a:r>
            <a:endParaRPr lang="hu-HU" b="0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61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matélevél a purin alkaloid koffein forrása, amelyet a növény után</a:t>
            </a:r>
            <a:r>
              <a:rPr lang="hu-HU" baseline="0" dirty="0"/>
              <a:t> </a:t>
            </a:r>
            <a:r>
              <a:rPr lang="hu-HU" dirty="0"/>
              <a:t>gyakran </a:t>
            </a:r>
            <a:r>
              <a:rPr lang="hu-HU" i="1" dirty="0"/>
              <a:t>mateinnek</a:t>
            </a:r>
            <a:r>
              <a:rPr lang="hu-HU" dirty="0"/>
              <a:t> is hívnak. Tulajdonságai alapján a matein hasonlatos a kávéban is megtalálható koffeinhez, de kíméletesebben</a:t>
            </a:r>
            <a:r>
              <a:rPr lang="hu-HU" baseline="0" dirty="0"/>
              <a:t> hat </a:t>
            </a:r>
            <a:r>
              <a:rPr lang="hu-HU" dirty="0"/>
              <a:t>és nincsenek mellékhatásai, nem okoz függőséget.</a:t>
            </a:r>
          </a:p>
          <a:p>
            <a:endParaRPr lang="hu-HU" dirty="0"/>
          </a:p>
          <a:p>
            <a:r>
              <a:rPr lang="hu-HU" dirty="0"/>
              <a:t>Alaptulajdonságok</a:t>
            </a:r>
          </a:p>
          <a:p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i="0" dirty="0"/>
              <a:t>A matein jótékony hatással van a pszichoemocionális állapotra. Aktiválja a hangulatért felelős folyamatokat az agyban, szabályozza a szervezetben az örömérzetért és boldogságért felelős hormonok aktivitását (adrenalin és dopamin), oldva ezáltal a szorongást és ingerlékenységet, helyreállítva az egészséges alvást, javítva a hangulatot. Sokan számoltak be arról, hogy maté fogyasztás után rövidebb idő alatt kialudták magukat.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i="0" dirty="0"/>
              <a:t>Ez a növény segít a fáradtság és feszültség enyhítésében, de növeli a stresszel szembeni ellenálló képességet, a mentális és fizikai munkabírást. Számos közelmúltban lefolytatott kutatás erősítette meg a maté kedvező hatását az ember immunrendszerére.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i="0" dirty="0"/>
              <a:t>A mateinnek köszönhetően javul a szívműködés, a szívizom munkája és normalizálódik a szívritmus. Ezzel együtt, a koffeintől</a:t>
            </a:r>
            <a:r>
              <a:rPr lang="hu-HU" i="0" baseline="0" dirty="0"/>
              <a:t> eltérően, </a:t>
            </a:r>
            <a:r>
              <a:rPr lang="hu-HU" i="0" dirty="0"/>
              <a:t>a mateinnek egyáltalán nincsen hatása a vérnyomásra, azaz maté fogyasztása után nincsen kockázata a vérnyomás hirtelen megemelkedésének.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i="0" dirty="0"/>
              <a:t>A matein mellett a paraguayi magyal sok mikroelemet is tartalmaz. A maté magas vastartalma például segíti a vér oxigénellátását,</a:t>
            </a:r>
            <a:r>
              <a:rPr lang="hu-HU" i="0" baseline="0" dirty="0"/>
              <a:t> azaz az oxigénben való feldúsulását, ami jelentősen javítja a sejtek és a szövetek oxigénnel és egyéb tápanyaggal való közvetlen ellátását.</a:t>
            </a:r>
          </a:p>
          <a:p>
            <a:endParaRPr lang="hu-HU" dirty="0"/>
          </a:p>
          <a:p>
            <a:r>
              <a:rPr lang="hu-HU" i="1" dirty="0"/>
              <a:t>Hatóanyagai</a:t>
            </a:r>
            <a:endParaRPr lang="ru-RU" i="1" dirty="0"/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francia Pasteur Intézet megerősítette, hogy a maté mateint, tanninokat, klorofilt,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В2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В3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В5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В6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-vitaminokat, mikroelemeket (vasat, magnéziumot, kalciumot, káliumot, szilíciumot, ként) tartalmaz.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/>
              <a:t>Az európai olajbogyó (latinul Olea europaea) egy örökzöld szubtrópusi fa az olajfafélék (Oleaceae) családjából. Az olajfát mindenkor nagy becsben tartották.</a:t>
            </a:r>
          </a:p>
          <a:p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európai olajbogyó, hasonlóan más olajfafajtákhoz, igen hosszú életű, életkora elérheti a 2000 évet is. Athénban és Kréta szigetén élnek 2400 éves olajfák is. </a:t>
            </a:r>
          </a:p>
          <a:p>
            <a:endParaRPr lang="hu-HU" noProof="0" dirty="0"/>
          </a:p>
          <a:p>
            <a:r>
              <a:rPr lang="hu-HU" noProof="0" dirty="0"/>
              <a:t>Az  ismert amerikai orvos, James Privitera, 1995 óta gyűjti az olajbogyó kivonat alkalmazásának tapasztalatait Kaliforniában. Privitera szerint az olajbogyó kivonata csökkenti az erek és az ízületek gyulladását, javítja a vérkeringést, hatékony a Candida albicans gombák </a:t>
            </a:r>
            <a:r>
              <a:rPr lang="hu-HU" baseline="0" noProof="0" dirty="0"/>
              <a:t>ellen</a:t>
            </a:r>
            <a:r>
              <a:rPr lang="hu-HU" noProof="0" dirty="0"/>
              <a:t>, megakadályoz számos vírusfertőzést, energikussá tesz, növeli az állóképességet.</a:t>
            </a:r>
          </a:p>
          <a:p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Hatóanyagok</a:t>
            </a: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olajbogyó-kivonat számos hasznos tápanyagot tartalmaz: oleuropein, flavonoidok (apigenin, luteolin, hesperidin, kvercetin és kaempferol), szerves oleolinsav, omega-9 oleinsav, A-, C-, D-, E-vitaminok, tanninok, fitoszterolok.</a:t>
            </a: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0" i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Alapvető tulajdonságok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Oleuropein (a legaktívabb vegyület az olajlevélben) különleges tulajdonságokkal rendelkezik. Képes elnyomni még a staphylococcus aureus aktivitását 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Ezenkívül az oleuropein erős antioxidáns hatással is bír: védi az ereket. A Messinai Egyetemen (Olaszország) végzett vizsgálatok alátámasztották, hogy az oleuropein fogyasztása növeli a szív véráramát, tágítja az ereket és csökkenti a vérnyomást.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vegyület szintén csökkenti a "rossz koleszterin" szintjét, megakadályozva ezzel az érfalak károsodását.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oleuropein antioxidáns hatása magyarázatot ad arra, hogy az olívabogyóban és olívaolajban gazdag földközi-tengeri étrend miért csökkenti az ateroszklerózis kialakulásának kockázatát.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olívalevelekben lévő flavonoidok segítik megőrizni az erek épségét, gyógyítják sérüléseiket, csökkentik megrepedésük kockázatát, megakadályozva ezzel a trombózis kialakulását.</a:t>
            </a:r>
            <a:r>
              <a:rPr lang="hu-HU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C-, A-, D-, és E-vitaminjai növelik a vitalitást és javítják az általános egészséget.</a:t>
            </a:r>
          </a:p>
          <a:p>
            <a:endParaRPr lang="hu-H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2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  <a:p>
            <a:r>
              <a:rPr lang="hu-HU" noProof="0" dirty="0"/>
              <a:t>Képzeljenek el egy növényt, amely ötvözi a lángfa, a maté és az olíva egyedülálló gyógyító hatásait…</a:t>
            </a:r>
          </a:p>
          <a:p>
            <a:r>
              <a:rPr lang="hu-HU" noProof="0" dirty="0"/>
              <a:t>Egy</a:t>
            </a:r>
            <a:r>
              <a:rPr lang="hu-HU" baseline="0" noProof="0" dirty="0"/>
              <a:t> </a:t>
            </a:r>
            <a:r>
              <a:rPr lang="hu-HU" noProof="0" dirty="0"/>
              <a:t>növényt, amelyben az aktív összetevők felerősítik és kiegészítik egymás hatását.</a:t>
            </a:r>
          </a:p>
          <a:p>
            <a:r>
              <a:rPr lang="hu-HU" noProof="0" dirty="0"/>
              <a:t>Hiszen már az indiánok is felfedezték (és a tudósok ezt bebizonyították) a maté és a pau d'arco közötti összhatást!</a:t>
            </a:r>
          </a:p>
          <a:p>
            <a:r>
              <a:rPr lang="hu-HU" noProof="0" dirty="0"/>
              <a:t>A matéban sok a kéntartalmú vegyület, amelyek kölcsönhatásban</a:t>
            </a:r>
            <a:r>
              <a:rPr lang="hu-HU" baseline="0" noProof="0" dirty="0"/>
              <a:t> a lángfa </a:t>
            </a:r>
            <a:r>
              <a:rPr lang="hu-HU" noProof="0" dirty="0"/>
              <a:t>hatóanyagaival a lapacholt béta-lapachollá, azaz a szervezet számára aktív hatóanyaggá</a:t>
            </a:r>
            <a:r>
              <a:rPr lang="hu-HU" baseline="0" noProof="0" dirty="0"/>
              <a:t> alakítják, ezzel is erősítve a p</a:t>
            </a:r>
            <a:r>
              <a:rPr lang="hu-HU" noProof="0" dirty="0"/>
              <a:t>au d’arco gyógyító hatását.</a:t>
            </a:r>
          </a:p>
          <a:p>
            <a:endParaRPr lang="hu-HU" noProof="0" dirty="0"/>
          </a:p>
          <a:p>
            <a:r>
              <a:rPr lang="hu-HU" noProof="0" dirty="0"/>
              <a:t>Elképzelték?</a:t>
            </a:r>
          </a:p>
          <a:p>
            <a:r>
              <a:rPr lang="hu-HU" noProof="0" dirty="0"/>
              <a:t>Valószínűleg nem könnyű egy ilyen hibridet előállítani.</a:t>
            </a:r>
          </a:p>
          <a:p>
            <a:r>
              <a:rPr lang="hu-HU" noProof="0" dirty="0"/>
              <a:t>De nekünk van erre egy kész megoldásunk!</a:t>
            </a:r>
          </a:p>
          <a:p>
            <a:endParaRPr lang="hu-H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2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Engedjék meg, hogy bemutassam az új Coral Club terméket!</a:t>
            </a: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argentin lángfa matéval” - egy eredeti új termék, melynek receptje a dél-amerikai őslakosok évszázados tapasztalatán alapszik. A termék összetevői a lángfakéreg, a matélevél és az olívalevél növényi kivonatai.</a:t>
            </a: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termék elkészítéséhez nem egyszerűen a leghatékonyabb összetevőket, hanem azok kivonatait használtunk fel.</a:t>
            </a:r>
          </a:p>
          <a:p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tisztánlátás végett: a kivonat az koncentrátum, amelyben a tápanyagok feldúsítva vannak jelen, ebben a  termékben a lángfakéreg kivonat 4:1 arányú, ami azt jelenti, hogy a 200 mg kivonat egyenértékű 800 mg fakéreggel. (a korábbi termék 500 mg-os mennyisége helyett). </a:t>
            </a:r>
          </a:p>
          <a:p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6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Erősíti az immunrendszert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Javítja az erőnlétet, a munkabírást, a stresszel szembeni ellenálló képességet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Véd a szabadgyökök káros hatása ellen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Kedvező hatással van az érzelmi állapot alakulására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Antioxidáns hatású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Csökkenti a „rossz” koleszterinszintet, amivel az érfalakat védi és meggátolja a trombózisok kialakulását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Javítja az közérzetet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5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Pau d’arco with Mate étrend-kiegészítő</a:t>
            </a:r>
            <a:r>
              <a:rPr lang="hu-HU" baseline="0" dirty="0"/>
              <a:t> a következő esetekben hasznos: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Legyengült immunrendszer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A védekező képesség aktiválása a vírusos vagy bakteriális fertőzések első tüneteinél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A nagy fizikai és érzelmi stresszhelyzetek esetén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Gombás fertőzéseknél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A szervezet antioxidáns védelmére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/>
              <a:t>A szervezet általános állapotának javítására</a:t>
            </a:r>
            <a:endParaRPr lang="hu-H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1B41-9434-4FEF-AFEC-4BBF9C1C6A8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8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6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4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5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0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3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2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4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9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650A-CDCF-4BB9-9092-A3C4BEB955B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0C9A-18ED-4A30-BB27-30D2A81A3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2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-39455"/>
            <a:ext cx="9180512" cy="68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9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95016"/>
            <a:ext cx="2356102" cy="8890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00040"/>
            <a:ext cx="2232248" cy="936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/>
              <a:t>Hatékony,</a:t>
            </a:r>
            <a:r>
              <a:rPr lang="ru-RU" dirty="0"/>
              <a:t> </a:t>
            </a:r>
            <a:r>
              <a:rPr lang="hu-HU" dirty="0"/>
              <a:t>egyedi, megbízható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32444" y="1844824"/>
            <a:ext cx="1766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90</a:t>
            </a:r>
            <a:r>
              <a:rPr lang="hu-HU" dirty="0"/>
              <a:t> db</a:t>
            </a:r>
            <a:r>
              <a:rPr lang="en-US" dirty="0"/>
              <a:t> </a:t>
            </a:r>
          </a:p>
          <a:p>
            <a:r>
              <a:rPr lang="hu-HU" dirty="0"/>
              <a:t>növényi kapszula</a:t>
            </a:r>
            <a:endParaRPr lang="en-US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97204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Klubára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781011"/>
            <a:ext cx="2284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Kiskereskedelemi ára:  </a:t>
            </a:r>
            <a:endParaRPr lang="ru-RU" sz="3000" b="1" dirty="0">
              <a:solidFill>
                <a:srgbClr val="9C0000"/>
              </a:solidFill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52168"/>
            <a:ext cx="2232248" cy="889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4085267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Pontértéke:</a:t>
            </a:r>
            <a:r>
              <a:rPr lang="ru-RU" dirty="0"/>
              <a:t> </a:t>
            </a:r>
          </a:p>
          <a:p>
            <a:r>
              <a:rPr lang="ru-RU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</a:t>
            </a:r>
            <a:r>
              <a:rPr lang="hu-HU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pont</a:t>
            </a:r>
            <a:endParaRPr lang="ru-RU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988840"/>
            <a:ext cx="253001" cy="720080"/>
          </a:xfrm>
          <a:prstGeom prst="rect">
            <a:avLst/>
          </a:prstGeom>
        </p:spPr>
      </p:pic>
      <p:sp>
        <p:nvSpPr>
          <p:cNvPr id="15" name="Прямоугольник 8">
            <a:extLst>
              <a:ext uri="{FF2B5EF4-FFF2-40B4-BE49-F238E27FC236}">
                <a16:creationId xmlns:a16="http://schemas.microsoft.com/office/drawing/2014/main" id="{DC52D8CB-A2C4-4B14-81B9-98DD08FD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81175"/>
            <a:ext cx="2155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ja-JP" sz="1800" dirty="0">
                <a:solidFill>
                  <a:srgbClr val="000000"/>
                </a:solidFill>
                <a:ea typeface="MS Mincho" panose="02020609040205080304" pitchFamily="49" charset="-128"/>
              </a:rPr>
              <a:t> </a:t>
            </a:r>
            <a:endParaRPr lang="ru-RU" altLang="en-US" sz="1800" dirty="0"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ja-JP" sz="3000" b="1" dirty="0">
                <a:solidFill>
                  <a:srgbClr val="9C0000"/>
                </a:solidFill>
                <a:ea typeface="MS Mincho" panose="02020609040205080304" pitchFamily="49" charset="-128"/>
              </a:rPr>
              <a:t>18,75 f.e.*</a:t>
            </a:r>
            <a:endParaRPr lang="ru-RU" altLang="en-US" sz="3000" b="1" dirty="0">
              <a:solidFill>
                <a:srgbClr val="9C0000"/>
              </a:solidFill>
              <a:ea typeface="MS Mincho" panose="02020609040205080304" pitchFamily="49" charset="-128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78085A51-F35C-4B7F-8BEA-A7FE418A1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71800"/>
            <a:ext cx="2089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ja-JP" sz="1800" dirty="0">
                <a:solidFill>
                  <a:srgbClr val="FF00FF"/>
                </a:solidFill>
                <a:ea typeface="MS Mincho" panose="02020609040205080304" pitchFamily="49" charset="-128"/>
              </a:rPr>
              <a:t> </a:t>
            </a:r>
            <a:endParaRPr lang="ru-RU" altLang="en-US" sz="1800" dirty="0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ja-JP" sz="3000" dirty="0">
                <a:solidFill>
                  <a:schemeClr val="bg1"/>
                </a:solidFill>
                <a:ea typeface="MS Mincho" panose="02020609040205080304" pitchFamily="49" charset="-128"/>
              </a:rPr>
              <a:t>15 f.e.*</a:t>
            </a:r>
            <a:endParaRPr lang="ru-RU" altLang="en-US" sz="3000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  <p:pic>
        <p:nvPicPr>
          <p:cNvPr id="1026" name="Picture 2" descr="Pau D`Arco with M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90" y="1350903"/>
            <a:ext cx="3066410" cy="39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1B9DBDC-2DFE-3030-C101-407A6A3A8844}"/>
              </a:ext>
            </a:extLst>
          </p:cNvPr>
          <p:cNvSpPr txBox="1"/>
          <p:nvPr/>
        </p:nvSpPr>
        <p:spPr>
          <a:xfrm>
            <a:off x="251520" y="6453336"/>
            <a:ext cx="34227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i="1" dirty="0">
                <a:solidFill>
                  <a:srgbClr val="9C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*Aktuális váltási árfolyamot keresse kirendeltségünkön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153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924944"/>
            <a:ext cx="8229600" cy="2070229"/>
          </a:xfrm>
        </p:spPr>
        <p:txBody>
          <a:bodyPr>
            <a:normAutofit/>
          </a:bodyPr>
          <a:lstStyle/>
          <a:p>
            <a:r>
              <a:rPr lang="hu-HU" sz="3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Egyedülálló készítmény a szervezet védekező rendszerének aktiválásához és általános erőnlétének javításához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83192"/>
            <a:ext cx="77632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9C0000"/>
                </a:solidFill>
              </a:rPr>
              <a:t>Pau D`Arco </a:t>
            </a:r>
            <a:r>
              <a:rPr lang="ru-RU" sz="6600" dirty="0" err="1">
                <a:solidFill>
                  <a:srgbClr val="9C0000"/>
                </a:solidFill>
              </a:rPr>
              <a:t>with</a:t>
            </a:r>
            <a:r>
              <a:rPr lang="ru-RU" sz="6600" dirty="0">
                <a:solidFill>
                  <a:srgbClr val="9C0000"/>
                </a:solidFill>
              </a:rPr>
              <a:t> </a:t>
            </a:r>
            <a:r>
              <a:rPr lang="ru-RU" sz="6600" dirty="0" err="1">
                <a:solidFill>
                  <a:srgbClr val="9C0000"/>
                </a:solidFill>
              </a:rPr>
              <a:t>Mate</a:t>
            </a:r>
            <a:endParaRPr lang="ru-RU" sz="6600" dirty="0">
              <a:solidFill>
                <a:srgbClr val="9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Fogyasztásának sok évszázados hagyománya van</a:t>
            </a:r>
          </a:p>
        </p:txBody>
      </p:sp>
      <p:pic>
        <p:nvPicPr>
          <p:cNvPr id="3" name="Изображение 2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41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1143000"/>
          </a:xfrm>
        </p:spPr>
        <p:txBody>
          <a:bodyPr>
            <a:normAutofit/>
          </a:bodyPr>
          <a:lstStyle/>
          <a:p>
            <a:r>
              <a:rPr lang="hu-HU" dirty="0"/>
              <a:t>Az argentin lángfa kérge</a:t>
            </a:r>
            <a:r>
              <a:rPr lang="ru-RU" dirty="0"/>
              <a:t> (</a:t>
            </a:r>
            <a:r>
              <a:rPr lang="en-US" dirty="0"/>
              <a:t>Pau D'arco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060848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Erősíti a szervezet védekező képességét</a:t>
            </a:r>
            <a:endParaRPr lang="ru-RU" dirty="0"/>
          </a:p>
          <a:p>
            <a:endParaRPr lang="ru-RU" dirty="0"/>
          </a:p>
          <a:p>
            <a:r>
              <a:rPr lang="hu-HU" dirty="0"/>
              <a:t>Erősíti a szervezet vírus-  és baktériumfertőzésekkel  szembeni ellenállását</a:t>
            </a:r>
          </a:p>
          <a:p>
            <a:r>
              <a:rPr lang="ru-RU" dirty="0"/>
              <a:t> </a:t>
            </a:r>
            <a:endParaRPr lang="hu-HU" dirty="0"/>
          </a:p>
          <a:p>
            <a:r>
              <a:rPr lang="hu-HU" dirty="0"/>
              <a:t>Növeli a munkabírást, javítja a szervezet általános erőnlétét, stresszel szembeni ellenálló képességét </a:t>
            </a:r>
            <a:endParaRPr lang="en-US" dirty="0"/>
          </a:p>
        </p:txBody>
      </p:sp>
      <p:pic>
        <p:nvPicPr>
          <p:cNvPr id="3" name="Изображение 2" descr="Tabebuia_impetigino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176464" cy="41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/>
              <a:t>Paraguayi magyal</a:t>
            </a:r>
            <a:r>
              <a:rPr lang="ru-RU" dirty="0"/>
              <a:t> (</a:t>
            </a:r>
            <a:r>
              <a:rPr lang="hu-HU" dirty="0"/>
              <a:t>maté</a:t>
            </a:r>
            <a:r>
              <a:rPr lang="ru-RU" dirty="0"/>
              <a:t>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988840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Növeli a stresszel szembeni ellenálló képességet és a munkabírást</a:t>
            </a:r>
            <a:endParaRPr lang="ru-RU" sz="2000" dirty="0"/>
          </a:p>
          <a:p>
            <a:endParaRPr lang="ru-RU" sz="2000" dirty="0"/>
          </a:p>
          <a:p>
            <a:r>
              <a:rPr lang="hu-HU" sz="2000" dirty="0"/>
              <a:t>Javítja a szívműködést</a:t>
            </a:r>
            <a:endParaRPr lang="ru-RU" sz="2000" dirty="0"/>
          </a:p>
          <a:p>
            <a:endParaRPr lang="hu-HU" sz="2000" dirty="0"/>
          </a:p>
          <a:p>
            <a:r>
              <a:rPr lang="hu-HU" sz="2000" dirty="0"/>
              <a:t>Javítja a szervezet sejtjeinek és szöveteinek közvetlen tápanyag- és oxigénellátását</a:t>
            </a:r>
            <a:endParaRPr lang="ru-RU" sz="2000" dirty="0"/>
          </a:p>
        </p:txBody>
      </p:sp>
      <p:pic>
        <p:nvPicPr>
          <p:cNvPr id="3" name="Изображение 2" descr="Slid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5425"/>
            <a:ext cx="4104456" cy="41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/>
          <a:lstStyle/>
          <a:p>
            <a:r>
              <a:rPr lang="hu-HU" dirty="0"/>
              <a:t>Európai olajbogyó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967929"/>
            <a:ext cx="3344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Antibakteriális hatása van</a:t>
            </a:r>
          </a:p>
          <a:p>
            <a:endParaRPr lang="hu-HU" dirty="0"/>
          </a:p>
          <a:p>
            <a:r>
              <a:rPr lang="hu-HU" dirty="0"/>
              <a:t>Antioxidáns tulajdonságokkal rendelkezik</a:t>
            </a:r>
          </a:p>
          <a:p>
            <a:endParaRPr lang="hu-HU" dirty="0"/>
          </a:p>
          <a:p>
            <a:r>
              <a:rPr lang="hu-HU" dirty="0"/>
              <a:t>Védi az ereket</a:t>
            </a:r>
          </a:p>
          <a:p>
            <a:endParaRPr lang="hu-HU" dirty="0"/>
          </a:p>
          <a:p>
            <a:r>
              <a:rPr lang="hu-HU" dirty="0"/>
              <a:t>Növeli a vitalitást, az energiát és az állóképességet</a:t>
            </a:r>
          </a:p>
        </p:txBody>
      </p:sp>
      <p:pic>
        <p:nvPicPr>
          <p:cNvPr id="3" name="Изображение 2" descr="Slid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5" y="1628800"/>
            <a:ext cx="4126341" cy="41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9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lide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904656" cy="51478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hu-HU" dirty="0"/>
              <a:t>Az erő az alkotórészek egységében rejlik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3477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Matélevél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63000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Olívalevél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3477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Argentin lángfakéreg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60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Az argentin lángfa </a:t>
            </a:r>
            <a:br>
              <a:rPr lang="hu-HU" dirty="0"/>
            </a:br>
            <a:r>
              <a:rPr lang="hu-HU" dirty="0"/>
              <a:t>matéval</a:t>
            </a:r>
            <a:r>
              <a:rPr lang="ru-RU" dirty="0"/>
              <a:t> (Pau D`Arco with Mate)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269883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Lángfakéreg kivonat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Olívalevél kivonat</a:t>
            </a:r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Matélevél kivonat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432789"/>
            <a:ext cx="19689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500" dirty="0"/>
              <a:t>Hatóanyagok:</a:t>
            </a:r>
            <a:endParaRPr lang="ru-RU" sz="2500" dirty="0"/>
          </a:p>
        </p:txBody>
      </p:sp>
      <p:pic>
        <p:nvPicPr>
          <p:cNvPr id="7" name="Picture 2" descr="Pau D`Arco with M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54442" cy="43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7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 descr="Slid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96316"/>
            <a:ext cx="7774464" cy="3908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25760"/>
            <a:ext cx="9227368" cy="1143000"/>
          </a:xfrm>
        </p:spPr>
        <p:txBody>
          <a:bodyPr>
            <a:noAutofit/>
          </a:bodyPr>
          <a:lstStyle/>
          <a:p>
            <a:r>
              <a:rPr lang="hu-HU" dirty="0"/>
              <a:t>Aktiválja a szervezet védekező- képességét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488234"/>
            <a:ext cx="165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Immunrendszer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8088" y="3430741"/>
            <a:ext cx="300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Erőnlét, munkabírás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342900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Érzelmi állapot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7852" y="5805264"/>
            <a:ext cx="183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Antioxidáns hatás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5616" y="5805264"/>
            <a:ext cx="236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Az érrendszer erősítése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67101" y="5807005"/>
            <a:ext cx="1879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Általános közérzet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12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 descr="Slide 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946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9776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Kinek ajánlható?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6660" y="3356992"/>
            <a:ext cx="1655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FFFFFF"/>
                </a:solidFill>
              </a:rPr>
              <a:t>Gyenge </a:t>
            </a:r>
          </a:p>
          <a:p>
            <a:pPr algn="ctr"/>
            <a:r>
              <a:rPr lang="hu-HU" dirty="0">
                <a:solidFill>
                  <a:srgbClr val="FFFFFF"/>
                </a:solidFill>
              </a:rPr>
              <a:t>immunrendszer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78546" y="3356992"/>
            <a:ext cx="177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FFFFFF"/>
                </a:solidFill>
              </a:rPr>
              <a:t>Légúti fertőzések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26636" y="3356992"/>
            <a:ext cx="197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FFFFFF"/>
                </a:solidFill>
              </a:rPr>
              <a:t>Gombás fertőzések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30930" y="5662989"/>
            <a:ext cx="1461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FFFFFF"/>
                </a:solidFill>
              </a:rPr>
              <a:t>Túlterheltség </a:t>
            </a:r>
          </a:p>
          <a:p>
            <a:pPr algn="ctr"/>
            <a:r>
              <a:rPr lang="hu-HU" dirty="0">
                <a:solidFill>
                  <a:srgbClr val="FFFFFF"/>
                </a:solidFill>
              </a:rPr>
              <a:t>miatti stressz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8997" y="5662989"/>
            <a:ext cx="2074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rgbClr val="FFFFFF"/>
                </a:solidFill>
              </a:rPr>
              <a:t>A szervezet </a:t>
            </a:r>
          </a:p>
          <a:p>
            <a:pPr algn="ctr"/>
            <a:r>
              <a:rPr lang="hu-HU" dirty="0">
                <a:solidFill>
                  <a:srgbClr val="FFFFFF"/>
                </a:solidFill>
              </a:rPr>
              <a:t>erőnlétének javítása</a:t>
            </a:r>
          </a:p>
        </p:txBody>
      </p:sp>
    </p:spTree>
    <p:extLst>
      <p:ext uri="{BB962C8B-B14F-4D97-AF65-F5344CB8AC3E}">
        <p14:creationId xmlns:p14="http://schemas.microsoft.com/office/powerpoint/2010/main" val="1827861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1906</Words>
  <Application>Microsoft Office PowerPoint</Application>
  <PresentationFormat>Diavetítés a képernyőre (4:3 oldalarány)</PresentationFormat>
  <Paragraphs>179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PowerPoint-bemutató</vt:lpstr>
      <vt:lpstr>Fogyasztásának sok évszázados hagyománya van</vt:lpstr>
      <vt:lpstr>Az argentin lángfa kérge (Pau D'arco)</vt:lpstr>
      <vt:lpstr>Paraguayi magyal (maté) </vt:lpstr>
      <vt:lpstr>Európai olajbogyó</vt:lpstr>
      <vt:lpstr>Az erő az alkotórészek egységében rejlik</vt:lpstr>
      <vt:lpstr>Az argentin lángfa  matéval (Pau D`Arco with Mate)</vt:lpstr>
      <vt:lpstr>Aktiválja a szervezet védekező- képességét</vt:lpstr>
      <vt:lpstr>Kinek ajánlható?</vt:lpstr>
      <vt:lpstr>Hatékony, egyedi, megbízható</vt:lpstr>
      <vt:lpstr>Egyedülálló készítmény a szervezet védekező rendszerének aktiválásához és általános erőnlétének javításához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Костина</dc:creator>
  <cp:lastModifiedBy>Klaudia Korpash</cp:lastModifiedBy>
  <cp:revision>126</cp:revision>
  <dcterms:created xsi:type="dcterms:W3CDTF">2015-11-24T07:47:49Z</dcterms:created>
  <dcterms:modified xsi:type="dcterms:W3CDTF">2022-05-25T06:13:47Z</dcterms:modified>
</cp:coreProperties>
</file>