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778339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r>
              <a:t>Tisztelt Forgalmazónk!</a:t>
            </a:r>
          </a:p>
          <a:p>
            <a:endParaRPr/>
          </a:p>
          <a:p>
            <a:r>
              <a:t>Munkájának megkönnyítése céljából hoztuk létre ezt a bemutató anyagot a különleges termékünkről. </a:t>
            </a:r>
          </a:p>
          <a:p>
            <a:r>
              <a:t>Felhívjuk figyelmét, hogy a 11. dia egy videó bejátszást tartalmaz a B-luron gyártásáról. A videót a képernyő alsó részén található „&gt;” (lejátszás) jellel indíthatja.</a:t>
            </a:r>
          </a:p>
          <a:p>
            <a:r>
              <a:t>A diákoz fűzött megjegyzéseknél olyan információkat talál, amelyet az Ön bemutatóihoz használhat fel, valamint teljes képet nyújtanak Önnek a termék különlegességeiről.</a:t>
            </a:r>
          </a:p>
          <a:p>
            <a:r>
              <a:t>A bemutató elején feltétlenül mutatkozzon be és üdvözölje hallgatóságát!</a:t>
            </a:r>
          </a:p>
          <a:p>
            <a:endParaRPr/>
          </a:p>
          <a:p>
            <a:r>
              <a:t>Sikeres bemutatót és értékesítést kívánunk!</a:t>
            </a:r>
          </a:p>
        </p:txBody>
      </p:sp>
    </p:spTree>
    <p:extLst>
      <p:ext uri="{BB962C8B-B14F-4D97-AF65-F5344CB8AC3E}">
        <p14:creationId xmlns:p14="http://schemas.microsoft.com/office/powerpoint/2010/main" val="315932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A termék megalkotója Dr Niels Dusek mintegy húsz évet foglakozott olyan termék kifejlesztésével és előállításával, amely az ízületet természetes úton, az ízületi folyadék hyaluronsavval történő feldúsításával állítja helyre.</a:t>
            </a:r>
          </a:p>
          <a:p>
            <a:endParaRPr/>
          </a:p>
          <a:p>
            <a:r>
              <a:t>A hatékony formula megalkotása érdekében több mint 1270 tesztet hajtott végre.</a:t>
            </a:r>
          </a:p>
          <a:p>
            <a:r>
              <a:t>2000-ben – sikeres állatkísérletek.</a:t>
            </a:r>
          </a:p>
          <a:p>
            <a:r>
              <a:t>2001-ben – az első kísérletek önkéntes sportolókon.</a:t>
            </a:r>
          </a:p>
          <a:p>
            <a:r>
              <a:t>2013-ban a B-luron termék regisztrálása Oroszországban a Coral Club részére.</a:t>
            </a:r>
          </a:p>
          <a:p>
            <a:endParaRPr/>
          </a:p>
          <a:p>
            <a:r>
              <a:t>A B-luron termék megteremti a szervezet által beindított természetese biológiai folyamatok plusz feltételeit. </a:t>
            </a:r>
          </a:p>
        </p:txBody>
      </p:sp>
    </p:spTree>
    <p:extLst>
      <p:ext uri="{BB962C8B-B14F-4D97-AF65-F5344CB8AC3E}">
        <p14:creationId xmlns:p14="http://schemas.microsoft.com/office/powerpoint/2010/main" val="144002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Dr Dusek és kutatógárdája a hyaluronsavval elvégzett kísérletek során a következő nehézséggel szembesültek: a hyaluronsavat tiszta formájában nehéz a vérbe juttatni (ez a sav nagy molekulatömegével magyarázható). A bélfalon történő áthaladáskor a hyaluronsav monoszaharidokra bomlik, és csak ezek jutnak be a véráramba, nem pedig maga a hyaluronsav. Ennek a hatása nagyjából egyenértékű a normál cukor fogyasztásának hatásával.</a:t>
            </a:r>
          </a:p>
          <a:p>
            <a:endParaRPr/>
          </a:p>
          <a:p>
            <a:r>
              <a:t>A Dusek doktor és csapat által elvégzett 1270 kísérlet eredményeképpen felfedezték a hyaluronsav molekula szerkezete módosításának lehetőségét, olyan módon, hogy a bélfalon történő áthaladás következtében ne módosuljanak a sav biológiai tulajdonságai. </a:t>
            </a:r>
          </a:p>
          <a:p>
            <a:endParaRPr/>
          </a:p>
          <a:p>
            <a:r>
              <a:t>A német tudós hihetetlen eredményeket ért el! Felfedezte a hyaluronsav meghatározott molekuláris formáját, amely képes a bélfalon történő áthaladáskor sértetlenül megőrizni molekulaláncát.</a:t>
            </a:r>
          </a:p>
          <a:p>
            <a:r>
              <a:t>Ily módon sikerült megoldani a szervezet hyaluronsavval történő természetes feldúsítását a sav biológiai és kémiai tulajdonságainak elveszítése nélkül.</a:t>
            </a:r>
          </a:p>
          <a:p>
            <a:r>
              <a:t>Mindezek mellett ez a feldúsítás a lehető legtermészetesebb módon történik – egy finom és kellemes étrend-kiegészítő szirup elfogyasztásával.</a:t>
            </a:r>
          </a:p>
        </p:txBody>
      </p:sp>
    </p:spTree>
    <p:extLst>
      <p:ext uri="{BB962C8B-B14F-4D97-AF65-F5344CB8AC3E}">
        <p14:creationId xmlns:p14="http://schemas.microsoft.com/office/powerpoint/2010/main" val="188485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Ahogy már korábban megjegyeztük, a hyaluronsav-kondroitin komplex nagyon hatékony az ízületek védelmében és egészségük helyreállításában. Pontosan ezt az előnyös kölcsönhatást használjuk ki a B-luron termékben.</a:t>
            </a:r>
          </a:p>
          <a:p>
            <a:r>
              <a:t>A hyaluronsav és a kondroitin kovalens módon kötődnek a hyaluronsav-kondroitin komplexben (HSK).  A bélben történő felszívódás után a hyaluronsav és a kondroitin bekerül a véráramba és a szállítófehérjékkel eljut minden egyes ízületünkig.</a:t>
            </a:r>
          </a:p>
          <a:p>
            <a:r>
              <a:t>A HSK komplex áthatol az ízületi tokon, és ott szétválik hyaluronsavra és kondroitinre. Ez a következő biológiai folyamatokat indítja be a szervezetben:</a:t>
            </a:r>
          </a:p>
          <a:p>
            <a:pPr lvl="1" indent="457200"/>
            <a:endParaRPr/>
          </a:p>
          <a:p>
            <a:pPr marL="685800" lvl="1" indent="-228600">
              <a:buSzPct val="100000"/>
              <a:buAutoNum type="arabicPeriod"/>
            </a:pPr>
            <a:r>
              <a:t>A hyaluronsav felhalmozódik az ízületi folyadékban, segítve ezzel a víz feldúsulását és megkötését, stimulálja a hyaluronsav saját termelését. </a:t>
            </a:r>
          </a:p>
          <a:p>
            <a:pPr marL="685800" lvl="1" indent="-228600">
              <a:buSzPct val="100000"/>
              <a:buAutoNum type="arabicPeriod"/>
            </a:pPr>
            <a:r>
              <a:t>A kondroitin molekulák a porcban, mint építőanyagok hasznosulnak.</a:t>
            </a:r>
          </a:p>
          <a:p>
            <a:pPr marL="685800" lvl="1" indent="-228600">
              <a:buSzPct val="100000"/>
              <a:buAutoNum type="arabicPeriod"/>
            </a:pPr>
            <a:r>
              <a:t>A porcszövet aktivált hyaluronsav receptorai elősegítik a sejtosztódást, új porcsejtek létrehozását.</a:t>
            </a:r>
          </a:p>
          <a:p>
            <a:pPr marL="685800" lvl="1" indent="-228600">
              <a:buSzPct val="100000"/>
              <a:buAutoNum type="arabicPeriod"/>
            </a:pPr>
            <a:r>
              <a:t>A megújult kondrociták (porcsejtek) normalizálják saját metabolizmusukat és maguk kezdik termelni a saját hyaluronsavat, illetve egészséges ízületekhez mérten létrehozni a teljes értékű porcsejteket.</a:t>
            </a:r>
          </a:p>
        </p:txBody>
      </p:sp>
    </p:spTree>
    <p:extLst>
      <p:ext uri="{BB962C8B-B14F-4D97-AF65-F5344CB8AC3E}">
        <p14:creationId xmlns:p14="http://schemas.microsoft.com/office/powerpoint/2010/main" val="134887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Mikor történik ez meg?</a:t>
            </a:r>
          </a:p>
          <a:p>
            <a:r>
              <a:t>B-luron fogyasztása után a hyaluron-kondroitin komplex már 15 perccel eljut a nyirokrendszerbe és ott 48 órán keresztül jelen van.</a:t>
            </a:r>
          </a:p>
          <a:p>
            <a:r>
              <a:t>Fogyasztás után 24 órával a hyaluronsav és a kondroitin bejut az ízületi folyadékba, ahol beindítja az ún. poliferációt (szövetszaporítást sejtosztódással), az új sejtek növekedését, a saját hyaluronsav termelődését.</a:t>
            </a:r>
          </a:p>
          <a:p>
            <a:endParaRPr/>
          </a:p>
          <a:p>
            <a:r>
              <a:t>Beindul az ízületi folyadék megújulásának folyamata a hyaluronsav bejutásával, és folyamatossá válik a B-Luron fogyasztása alatt és a kúra befejezése utáni 3-5 hónapban.</a:t>
            </a:r>
          </a:p>
          <a:p>
            <a:endParaRPr/>
          </a:p>
          <a:p>
            <a:r>
              <a:t>Szintén aktiválódik a porcszövet növekedésének folyamata, és a porc biológiailag természetes úton születik újjá. A teljes helyreállítódás ideje a porcvesztés (kopás) mértékétől függ.</a:t>
            </a:r>
          </a:p>
          <a:p>
            <a:r>
              <a:t>A fogyasztás megkezdésétől számítva már 2-3 hét múlva tapasztalhatóak a pozitív hatások. Egy kurzus – egy hónapig tart. A komplett kurzus befejezése után további 3-5 hónapig kifejti hatását. </a:t>
            </a:r>
          </a:p>
        </p:txBody>
      </p:sp>
    </p:spTree>
    <p:extLst>
      <p:ext uri="{BB962C8B-B14F-4D97-AF65-F5344CB8AC3E}">
        <p14:creationId xmlns:p14="http://schemas.microsoft.com/office/powerpoint/2010/main" val="307183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Mire figyeljünk, ha a B-luron alkalmazása mellett döntünk?</a:t>
            </a:r>
          </a:p>
          <a:p>
            <a:endParaRPr/>
          </a:p>
          <a:p>
            <a:pPr marL="228600" indent="-228600">
              <a:buSzPct val="100000"/>
              <a:buAutoNum type="arabicPeriod"/>
            </a:pPr>
            <a:r>
              <a:t>Emlékeztetjük, hogy a csont végi porcrész 3-5 mm magasságú, és a hyaluron-kondroitin komplex segít ennek a rétegnek a vastagításában, amennyiben az 1 mm-nél nem kisebb. Ha valakinél a porcok teljesen lecsiszolódtak (azaz 5-ös stádiumú artrózisa van), a B-luron alkalmazása ebben az esetben már nem segít.</a:t>
            </a:r>
          </a:p>
          <a:p>
            <a:pPr marL="228600" indent="-228600">
              <a:buSzPct val="100000"/>
              <a:buAutoNum type="arabicPeriod"/>
            </a:pPr>
            <a:endParaRPr/>
          </a:p>
          <a:p>
            <a:pPr marL="228600" indent="-228600">
              <a:buSzPct val="100000"/>
              <a:buAutoNum type="arabicPeriod" startAt="2"/>
            </a:pPr>
            <a:r>
              <a:t>A B-luron kevésbé hatékony az ízületek gyulladásos megbetegedése esetén, mivel ennek oka nem a hyaluronsav elégtelen mennyisége, hanem az ízület gyulladásos folyamata. A hatékony alkalmazás előtt meg kell szüntetni az érintett terület gyulladását vagy fertőződését.</a:t>
            </a:r>
          </a:p>
          <a:p>
            <a:pPr marL="228600" indent="-228600">
              <a:buSzPct val="100000"/>
              <a:buAutoNum type="arabicPeriod" startAt="2"/>
            </a:pPr>
            <a:endParaRPr/>
          </a:p>
          <a:p>
            <a:pPr marL="228600" indent="-228600">
              <a:buSzPct val="100000"/>
              <a:buAutoNum type="arabicPeriod" startAt="3"/>
            </a:pPr>
            <a:r>
              <a:t>Cukorbetegség. A B-luron alkalmazásának nincsen ellenjavallata diabétesz esetén sem. Ajánlatos viszont a kúra megkezdése előtt kikérnie orvosa vagy endokrinológusa tanácsát az étrend vagy az előírt orvosságok szedésével kapcsolatosan.</a:t>
            </a:r>
          </a:p>
          <a:p>
            <a:pPr marL="228600" indent="-228600">
              <a:buSzPct val="100000"/>
              <a:buAutoNum type="arabicPeriod" startAt="3"/>
            </a:pPr>
            <a:endParaRPr/>
          </a:p>
          <a:p>
            <a:pPr marL="228600" indent="-228600">
              <a:buSzPct val="100000"/>
              <a:buAutoNum type="arabicPeriod" startAt="4"/>
            </a:pPr>
            <a:r>
              <a:t>A kúra megkezdésekor előfordulhat némi fájdalom az ízületi területeken. Ez az ízületi folyadék hyaluronsavval való telítődésével és az ízületi tok nem megszokott „tágulásával” magyarázható.</a:t>
            </a:r>
          </a:p>
        </p:txBody>
      </p:sp>
    </p:spTree>
    <p:extLst>
      <p:ext uri="{BB962C8B-B14F-4D97-AF65-F5344CB8AC3E}">
        <p14:creationId xmlns:p14="http://schemas.microsoft.com/office/powerpoint/2010/main" val="3733866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Ahogy már elmondtuk, húszas éveink elmúltával a szervezet hyaluronsav termelése csökken, és már nem fedezi a szövetek szükségletét. Hatvan éves kor felett pedig a szükséges mennyiség mindössze 10%-a termelődik. </a:t>
            </a:r>
          </a:p>
          <a:p>
            <a:endParaRPr/>
          </a:p>
          <a:p>
            <a:r>
              <a:t>Ahogy a népi bölcsesség tartja: „egy gramm megelőzés felér egy kilogramm gyógyítással”.</a:t>
            </a:r>
          </a:p>
          <a:p>
            <a:r>
              <a:t>Gondolkodjunk el azon, mi áll közelebb hozzánk: túlesni egy drága és fájdalmas hyaluronsav injekció kúrán vagy 22-25 éves kor után évente egyszer elfogyasztani „egy kúramennyiséget” a B-Luron-ból?</a:t>
            </a:r>
          </a:p>
          <a:p>
            <a:endParaRPr/>
          </a:p>
          <a:p>
            <a:r>
              <a:t>Rajunk múlik, hogy szervezetünk képes lesz-e maga előállítani a hyaluronsavat! </a:t>
            </a:r>
          </a:p>
          <a:p>
            <a:r>
              <a:t>A B-luron alkalmazható a gyermekek növekedési szakaszában is. A készítmény segít a csontrendszer helyes felépülésében, és megakadályozhatja a csontok fizikai terhelések következtében történő deformálódását.</a:t>
            </a:r>
          </a:p>
          <a:p>
            <a:endParaRPr/>
          </a:p>
          <a:p>
            <a:r>
              <a:t>Az intenzív sport tevékenység az ízületek fokozott igénybe vételével jár, ezért ajánlott a készítmény sportolóknak és a sporttal aktívan foglakozóknak, akár megelőzés céljából is.</a:t>
            </a:r>
          </a:p>
        </p:txBody>
      </p:sp>
    </p:spTree>
    <p:extLst>
      <p:ext uri="{BB962C8B-B14F-4D97-AF65-F5344CB8AC3E}">
        <p14:creationId xmlns:p14="http://schemas.microsoft.com/office/powerpoint/2010/main" val="393949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Szintén az Ön aktív „segítőtársai” lesznek:</a:t>
            </a:r>
          </a:p>
          <a:p>
            <a:endParaRPr/>
          </a:p>
          <a:p>
            <a:pPr marL="228600" indent="-228600">
              <a:buSzPct val="100000"/>
              <a:buAutoNum type="arabicPeriod"/>
            </a:pPr>
            <a:r>
              <a:t>A mindennapi, kellő mennyiségű víz fogyasztása.</a:t>
            </a:r>
          </a:p>
          <a:p>
            <a:pPr marL="228600" indent="-228600">
              <a:buSzPct val="100000"/>
              <a:buAutoNum type="arabicPeriod" startAt="2"/>
            </a:pPr>
            <a:r>
              <a:t>A szervezet rendszeres méregtelenítése.</a:t>
            </a:r>
          </a:p>
          <a:p>
            <a:endParaRPr/>
          </a:p>
          <a:p>
            <a:endParaRPr/>
          </a:p>
          <a:p>
            <a:r>
              <a:t>Döntse el Ön: megelőzés és egészséges életmód vagy drága, helyi szintű gyógyítás.</a:t>
            </a:r>
          </a:p>
        </p:txBody>
      </p:sp>
    </p:spTree>
    <p:extLst>
      <p:ext uri="{BB962C8B-B14F-4D97-AF65-F5344CB8AC3E}">
        <p14:creationId xmlns:p14="http://schemas.microsoft.com/office/powerpoint/2010/main" val="1343223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Súlyos döntés: egyszerűen élünk tovább a merevség és diszkomfort érzésével, mozgásnál tapasztalható fájdalmakkal vagy élvezzük a szabad mozgást, kortól, körülményektől és a napi fizikai terheléstől függetlenül.</a:t>
            </a:r>
          </a:p>
          <a:p>
            <a:endParaRPr/>
          </a:p>
          <a:p>
            <a:r>
              <a:t>Hozza meg a helyes döntést egészsége és ízületei fiatalságának megőrzése érdekében.</a:t>
            </a:r>
          </a:p>
        </p:txBody>
      </p:sp>
    </p:spTree>
    <p:extLst>
      <p:ext uri="{BB962C8B-B14F-4D97-AF65-F5344CB8AC3E}">
        <p14:creationId xmlns:p14="http://schemas.microsoft.com/office/powerpoint/2010/main" val="184079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A termékismeretek jobb elérhetőségéért létrehoztuk a </a:t>
            </a:r>
          </a:p>
          <a:p>
            <a:endParaRPr/>
          </a:p>
          <a:p>
            <a:r>
              <a:t>http://b-luron.com/</a:t>
            </a:r>
          </a:p>
          <a:p>
            <a:endParaRPr/>
          </a:p>
          <a:p>
            <a:r>
              <a:t>weboldalt.</a:t>
            </a:r>
          </a:p>
          <a:p>
            <a:endParaRPr/>
          </a:p>
          <a:p>
            <a:r>
              <a:t>Sok sikert kívánunk!</a:t>
            </a:r>
          </a:p>
        </p:txBody>
      </p:sp>
    </p:spTree>
    <p:extLst>
      <p:ext uri="{BB962C8B-B14F-4D97-AF65-F5344CB8AC3E}">
        <p14:creationId xmlns:p14="http://schemas.microsoft.com/office/powerpoint/2010/main" val="196764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Mindenki tudja az egyszerű igazságot – a mozgás, maga az élet. Pontosan a folyamatos mozgás ad nekünk energiát és örvendeztet meg a helyváltoztatás szabadságával. Reggel zuhanyozni vagy tornagyakorlatot végezni, kitölteni a reggeli teát vagy megkeresni a szekrényben a kedvenc ingünket, sétálni a napfényes erdőben – vagy éppen előadást tartani partnereink részére – naponta mozdulatok ezreit végezzük el. Folyamatos mozgás nélkül lehetetlen felfedezni és meghódítani a világot, kitűzni és megvalósítani céljainkat.</a:t>
            </a:r>
          </a:p>
          <a:p>
            <a:r>
              <a:t>Életünk minden másodpercében a 230 ízületünk mozdulatok ezreit hajtja végre. Példának okáért egy ember életében 25 milliószor hajlítja be ujját és kb. 220 millió lépést tesz meg. Ezért fontosak életünkben az egészséges ízületek. Ízületeink hivatottak a terhelést egyenletes elosztani felületükön. Ízületeink mozgékonysága pedig egyenes összefüggésben van a kenést és a porcok tápellátását biztosító ízületi folyadék minőségével és mennyiségével.</a:t>
            </a:r>
          </a:p>
        </p:txBody>
      </p:sp>
    </p:spTree>
    <p:extLst>
      <p:ext uri="{BB962C8B-B14F-4D97-AF65-F5344CB8AC3E}">
        <p14:creationId xmlns:p14="http://schemas.microsoft.com/office/powerpoint/2010/main" val="85054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t>Ízületeink tartós, problémamentes működésre lettek tervezve, akkor miért van szükség mégis a segítségre?</a:t>
            </a:r>
          </a:p>
          <a:p>
            <a:endParaRPr/>
          </a:p>
          <a:p>
            <a:r>
              <a:t>Életünk folyamán megterheljük ízületeinket és a látszólag ártalmatlan, mindennapi helyzetek veszélyesek és károsak is lehetnek.</a:t>
            </a:r>
          </a:p>
          <a:p>
            <a:r>
              <a:t>Sokunk szakmája folyamatos állást tesz szükségessé (eladó, sebész, fodrász, szakács, stb.). Ha a nap nagy részében állunk, ezzel megterheljük térdünket és bokánkat. Ha íróasztal mögött dolgozunk vagy járművezetők vagyunk, akkor a nyaki és gerinc ízületeink vannak megnövekedett terhelésnek kitéve.</a:t>
            </a:r>
          </a:p>
          <a:p>
            <a:r>
              <a:t>A gyerekek is a rizikócsoportba tartoznak: a csontváz intenzív fejlődése szakaszában (12-14 év), a csontok növekedése gyorsabb az ízületekénél. Ehhez adódhatnak még hozzá a sport és az aktív élet által okozott ízületi mikrotraumák…</a:t>
            </a:r>
          </a:p>
          <a:p>
            <a:endParaRPr/>
          </a:p>
          <a:p>
            <a:r>
              <a:t>Mindennapos helyzetek: magas sarkú cipő folyamatos viselése, súlyok emelgetése, túlsúly, nagy és egyenetlen terhelés a testen – mind az ízületek túlterheléséhez vezetnek és növelik kopásukat.</a:t>
            </a:r>
          </a:p>
          <a:p>
            <a:r>
              <a:t>Közismert tény, hogy korunk előrehaladtával veszítünk testmagasságunkból. Miért? Hiszen csontjaink nem rövidülnek!</a:t>
            </a:r>
          </a:p>
          <a:p>
            <a:r>
              <a:t>Ez a jelenség azzal van összefüggésben, hogy életünk folyamán csontjaink porckorongjai kiszáradnak, elkopnak, aminek eredménye a termet csökkenése.</a:t>
            </a:r>
          </a:p>
          <a:p>
            <a:r>
              <a:t>De a szemmel látható következmény mellett vannak súlyosabbak is: sérülnek az idegvégződések, fájdalom, gerincvelő gyulladás alakulhat ki, romlik az összeköttetés a központi idegrendszerrel.</a:t>
            </a:r>
          </a:p>
          <a:p>
            <a:r>
              <a:t>Kor. Az egészségügyi világszervezet adatai szerint negyvenéves kor felett több mint 50%-os gyakorisággal figyelhető meg ízületi elváltozás.</a:t>
            </a:r>
          </a:p>
          <a:p>
            <a:r>
              <a:t>Ennek jelei a fájdalom, kiszáradás, ropogás, a mozgás korlátozottsága, reggeli merevség.</a:t>
            </a:r>
          </a:p>
          <a:p>
            <a:r>
              <a:t>Az 50-60 éves korosztálynak viszont már 80%-a szenved krónikus ízületi betegségben, ami a 60 év felettieknél már eléri a 85-87%-ot.</a:t>
            </a:r>
          </a:p>
          <a:p>
            <a:endParaRPr/>
          </a:p>
          <a:p>
            <a:r>
              <a:t>Artrózís (ízületi porckopás) – ez egyike a leggyakoribb ízületi megbetegedésnek. A WHO adatai szerint a világ lakosságának mintegy 10%-a szenved ízületi porckopásban (azaz minden tizedik ember!). 45 év alatt ez az arány 2%, 45 és 65 év között már 30-70%, és 65% után 60-80%. Az artrózist sokáig az idősek betegségének tekintették, de manapság egyre fiatalabb korosztályoknál jelenik meg. Sajnos, a kényelmes életért sokszor az egészségünkkel fizetünk. Helytelen táplálkozás, mozgásszegény életmód, stressz mind kedvezőtlenül hatnak ízületeink állapotára. Gyakran addig nem foglakozunk egészségünkkel, amíg a baj meg nem történik – amíg nem kezd fájni valamink…</a:t>
            </a:r>
          </a:p>
        </p:txBody>
      </p:sp>
    </p:spTree>
    <p:extLst>
      <p:ext uri="{BB962C8B-B14F-4D97-AF65-F5344CB8AC3E}">
        <p14:creationId xmlns:p14="http://schemas.microsoft.com/office/powerpoint/2010/main" val="169415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t>Nézzük meg, hogyan is néz ki egy egészséges ízület. Ízületeink az alábbiakból állnak:</a:t>
            </a:r>
          </a:p>
          <a:p>
            <a:endParaRPr/>
          </a:p>
          <a:p>
            <a:r>
              <a:t>•	A csontok ízületi felszíne, amelyeket a porcszövet borít.</a:t>
            </a:r>
          </a:p>
          <a:p>
            <a:r>
              <a:t>•	A kötőszövetből álló ízületi tok.</a:t>
            </a:r>
          </a:p>
          <a:p>
            <a:r>
              <a:t>•	A porc burok vagy membrán, amely a porcfolyadékot is termeli</a:t>
            </a:r>
          </a:p>
          <a:p>
            <a:endParaRPr/>
          </a:p>
          <a:p>
            <a:r>
              <a:t>A porctok belülről egy speciális úgynevezett ízületi héjjal vagy membránnal van kibélelve. Ez a héj vagy membrán biztosítja az ízület táplálását és ebben képződik az ízületi folyadék, amely csökkenti a súrlódási erőt és ez által megvéd az ízület kopása ellen.</a:t>
            </a:r>
          </a:p>
          <a:p>
            <a:endParaRPr/>
          </a:p>
          <a:p>
            <a:r>
              <a:t>A porcot érő terhelés csökkenésekor a porc, mint egy szivacs, magába szívja az ízületi folyadékot, a terhelés növekedésekor pedig, a terhelés nagyságától függően kiengedi magából azt. Az ízületi folyadék egyben távol tartja egymástól az ízületi felületeket és biztosítja azok síkosságát. Ilyen módon az egészséges ízület önmagát olajozza.  Az ízületi tok meglehetősen rugalmas, mozgás közben képes megnyúlni, ami az ízületek mobilitását és a mozgás teljességét biztosítja.</a:t>
            </a:r>
          </a:p>
          <a:p>
            <a:endParaRPr/>
          </a:p>
          <a:p>
            <a:r>
              <a:t>A csontvégződéseket 3-5 mm magasságú áttetsző porcréteg védi, ezek, mint egy védő párna óvják a csontot. A porc elnyeli az erősebb behatásokat vagy a hirtelen mozdulatokat. Mivel az ízületi porc nincs összeköttetésben a vérárammal, ezért nem kap a vérből tápanyagot. A tápanyag forrása az ízületi folyadék.</a:t>
            </a:r>
          </a:p>
          <a:p>
            <a:endParaRPr/>
          </a:p>
          <a:p>
            <a:r>
              <a:t>Az ízületi folyadék (szinoviális folyadék) glükozaminoglikánból, hyaluronsavból, kondroitin-szulfátból és vízből áll. A porc éppen az ízületi folyadék sejtjeitől kapja a szükséges tápanyagokat, illetve ide ürülnek a leadott salakanyagok.</a:t>
            </a:r>
          </a:p>
          <a:p>
            <a:r>
              <a:t>Pontosan az ízületi folyadék minőségi összetételétől függ az egészséges, mozgékony ízület táplálása, azaz az egészsége is!</a:t>
            </a:r>
          </a:p>
        </p:txBody>
      </p:sp>
    </p:spTree>
    <p:extLst>
      <p:ext uri="{BB962C8B-B14F-4D97-AF65-F5344CB8AC3E}">
        <p14:creationId xmlns:p14="http://schemas.microsoft.com/office/powerpoint/2010/main" val="284993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A mikrotraumák, a korral járó változások, a nagy terhelés (súlyfelesleg, nehéz súly emelése, túl gyakran hordott magas sarkú cipő és más okok) miatt a hyaluronsav (az ízület fő tápanyaga) képződésének folyamata romlik, és ennek következményeképpen a porc táplálása elégtelenné válik, a porcfelszín elvékonyodik.</a:t>
            </a:r>
          </a:p>
          <a:p>
            <a:r>
              <a:t>Az ízületi tok rugalmatlanná válik, az ízület meddig elveszíti mozgékonyságát.</a:t>
            </a:r>
          </a:p>
        </p:txBody>
      </p:sp>
    </p:spTree>
    <p:extLst>
      <p:ext uri="{BB962C8B-B14F-4D97-AF65-F5344CB8AC3E}">
        <p14:creationId xmlns:p14="http://schemas.microsoft.com/office/powerpoint/2010/main" val="167922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A fiatal és egészséges szervezet a hyaluronsavat maga állítja elő. A kor előrehaladtával azonban ennek termelődése a szervezetben lelassul, és megjelennek az ízületi problémák. Ezzel együtt vesszük észre az első nem kívánatos ráncokat magunkon – a korai öregedés első jeleit.</a:t>
            </a:r>
          </a:p>
          <a:p>
            <a:r>
              <a:t>40 éves kor tájékán a saját hyaluronsav termelés mintegy 50%-kal csökken. 60 év felett a szükséges mennyiségnek csak a 10%-át állítja elő a szervezet.</a:t>
            </a:r>
          </a:p>
          <a:p>
            <a:endParaRPr/>
          </a:p>
          <a:p>
            <a:r>
              <a:t>A hyaluronsav – több mint egyszerű „ízületi folyadék”.</a:t>
            </a:r>
          </a:p>
          <a:p>
            <a:endParaRPr/>
          </a:p>
          <a:p>
            <a:r>
              <a:t>Testünk sok szövete tartalmaz hyaluronsavat, pl. a porcok, a csontok, az üvegtest, a szívbillentyűk, a bőr és az ízületi folyadék is. A hyaluronsav feszessé teszi a bőrt, rugalmassá a porcszövetet, olajozza az ízületeket és egyben fő alkotóeleme az ízületi folyadéknak.</a:t>
            </a:r>
          </a:p>
          <a:p>
            <a:r>
              <a:t>E nélkül ízületeink nem működnének megfelelően.</a:t>
            </a:r>
          </a:p>
          <a:p>
            <a:endParaRPr/>
          </a:p>
          <a:p>
            <a:r>
              <a:t>A hyaluronsav kémiai szerkezetét illetően a glükozaminoglikánokhoz vagy a mukopoliszaharidokhoz tartozik, és mivel nagy mennyiségű vizet képes megkötni, ezért a szövetstruktúrát támogató zselés szerkezetűvé tud válni.</a:t>
            </a:r>
          </a:p>
          <a:p>
            <a:r>
              <a:t>A hyaluronsav minden grammja akár hat liter vizet képes megkötni. Mivel a víz gyakorlatilag összenyomhatatlan, ezt a tulajdonságot a hyaluronsav átadja az ízületnek. A sav szabályozza a szövet folyadék állapotát és változtatja annak lágyságát a mechanikus erőbehatások függvényében: a folyadék lágyabbá válik nagy terhelésnél, de egyébként sűrű marad, hogy a víztartalom ne távozhasson az ízületekből.</a:t>
            </a:r>
          </a:p>
          <a:p>
            <a:endParaRPr/>
          </a:p>
          <a:p>
            <a:r>
              <a:t>Kondroitin – „a rugalmas csoda”</a:t>
            </a:r>
          </a:p>
          <a:p>
            <a:r>
              <a:t>A kondroitin a porc fontos alkotórésze. Részben táplálék formájában vesszük magunkhoz, részben maga a szervezet termeli. A biológiailag aktív formája a kondroitin-szulfát, mivel a szervezetben csak a kénsav sóival vegyülve tud hasznosulni. A kondroitin-szulfát egyfajta „folyadék-mágnes”. Kémiai kötésének köszönhető elektromos töltése nagy mennyiségű vizet tart vissza a kötőszövetben és létrehozza kondrocitákat tartalmazó zselét. Ilyen módon biztosítja a porc rugalmasságát és helyreállítódási képességét.</a:t>
            </a:r>
          </a:p>
          <a:p>
            <a:endParaRPr/>
          </a:p>
          <a:p>
            <a:r>
              <a:t>A porc regenerálódását gátolhatja az összetevők hiánya, amely a már korábban említett betegségek és más tényezők miatt alakulhat ki. Ahogy már szintén utaltunk rá, a porc szövete nem a vérkeringésből kapja a tápanyagokat, hanem az ízületi folyadékon keresztül, ami egyben elvégzi a salakanyagok elszállítását is. Ha szervezetünkben a tápanyag ellátás elégtelen, a porszövetek kiszáradnak és fokozatos elhalnak. A sérült porcszövet többé már nem lesz képes a regenerálódásra, és az ízület mozgékonyságának biztosítására.</a:t>
            </a:r>
          </a:p>
          <a:p>
            <a:endParaRPr/>
          </a:p>
          <a:p>
            <a:r>
              <a:t>hyaluronsav-kondroitin komplex (HSK) – fájdalom nélküli ízületek</a:t>
            </a:r>
          </a:p>
          <a:p>
            <a:endParaRPr/>
          </a:p>
          <a:p>
            <a:r>
              <a:t>A hyaluronsav és kondroitin együttesen sokkal hatékonyabban óvják az ízületeket.  Ha egyszerre szedjük őket, felerősítik egymás hatását, azaz az ízületek táplálása és védelme összehasonlíthatatlanul hatékonyabbá válik.</a:t>
            </a:r>
          </a:p>
        </p:txBody>
      </p:sp>
    </p:spTree>
    <p:extLst>
      <p:ext uri="{BB962C8B-B14F-4D97-AF65-F5344CB8AC3E}">
        <p14:creationId xmlns:p14="http://schemas.microsoft.com/office/powerpoint/2010/main" val="267985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De mit tegyünk, ha a problémák már megjelentek és az ízületeinknek segítségre van szükségük?</a:t>
            </a:r>
          </a:p>
          <a:p>
            <a:r>
              <a:t>Például:</a:t>
            </a:r>
          </a:p>
          <a:p>
            <a:r>
              <a:t>•	Artrózis esetén,</a:t>
            </a:r>
          </a:p>
          <a:p>
            <a:r>
              <a:t>•	időskori ízületi kopás esetén,</a:t>
            </a:r>
          </a:p>
          <a:p>
            <a:r>
              <a:t>•	hosszantartó, túlzott terhelés esetén,</a:t>
            </a:r>
          </a:p>
          <a:p>
            <a:r>
              <a:t>•	monoton, egyoldalú terhelés esetén,</a:t>
            </a:r>
          </a:p>
          <a:p>
            <a:r>
              <a:t>•	túlsúly esetén,</a:t>
            </a:r>
          </a:p>
          <a:p>
            <a:r>
              <a:t>•	nagy sport-terhelés esetén,</a:t>
            </a:r>
          </a:p>
          <a:p>
            <a:r>
              <a:t>•	a porckorongok elváltozásai esetén (porckorongsérv, meszesedés),</a:t>
            </a:r>
          </a:p>
          <a:p>
            <a:r>
              <a:t>•	ízületi sebészeti beavatkozás utáni rehabilitáció,</a:t>
            </a:r>
          </a:p>
          <a:p>
            <a:r>
              <a:t>•	szültetett „X” vagy „O” lábgörbület,</a:t>
            </a:r>
          </a:p>
          <a:p>
            <a:r>
              <a:t>•	tinédzserkori csontkinövés,</a:t>
            </a:r>
          </a:p>
          <a:p>
            <a:r>
              <a:t>•	köszvény (komplex terápia részeként).</a:t>
            </a:r>
          </a:p>
          <a:p>
            <a:endParaRPr/>
          </a:p>
          <a:p>
            <a:r>
              <a:t>Szükségessé válik a szervezet hyaluronsav hiányának pótlása!</a:t>
            </a:r>
          </a:p>
          <a:p>
            <a:endParaRPr/>
          </a:p>
          <a:p>
            <a:r>
              <a:t>1. lehetőség: 1999-től engedélyezett és sikerrel alkalmazott a hyaluronsav porcokba történő injekciózása.</a:t>
            </a:r>
          </a:p>
          <a:p>
            <a:r>
              <a:t>Ennek a módszernek azonban vannak hátrányai is:</a:t>
            </a:r>
          </a:p>
          <a:p>
            <a:endParaRPr/>
          </a:p>
          <a:p>
            <a:r>
              <a:t>•	Csak az adott ízületre hat,</a:t>
            </a:r>
          </a:p>
          <a:p>
            <a:r>
              <a:t>•	fájdalmas,</a:t>
            </a:r>
          </a:p>
          <a:p>
            <a:r>
              <a:t>•	felléphetnek mellékhatások,</a:t>
            </a:r>
          </a:p>
          <a:p>
            <a:r>
              <a:t>•	hatása legfeljebb 6 hónapig tart, mivel a hyaluronsav eloszlik a szervezetben,</a:t>
            </a:r>
          </a:p>
          <a:p>
            <a:r>
              <a:t>•	nem minden esetben ad pozitív eredményt,</a:t>
            </a:r>
          </a:p>
          <a:p>
            <a:r>
              <a:t>•	drága.</a:t>
            </a:r>
          </a:p>
          <a:p>
            <a:endParaRPr/>
          </a:p>
          <a:p>
            <a:r>
              <a:t>Ha az ízületekbe történő fecskendezés már nem hozza meg a kívánt hatást (például az artrózis ötödik stádiuma), ízületi operáció is lehetséges.</a:t>
            </a:r>
          </a:p>
          <a:p>
            <a:r>
              <a:t>Ennek hátrányai:</a:t>
            </a:r>
          </a:p>
          <a:p>
            <a:r>
              <a:t>•	Drága,</a:t>
            </a:r>
          </a:p>
          <a:p>
            <a:r>
              <a:t>•	nem az okot, hanem a tünetet kezeli.</a:t>
            </a:r>
          </a:p>
          <a:p>
            <a:endParaRPr/>
          </a:p>
          <a:p>
            <a:endParaRPr/>
          </a:p>
          <a:p>
            <a:r>
              <a:t>2. lehetőség:  a szervezet saját hyaluronsav termelésének aktiválása és helyreállítása a „B-Luron” készítménnyel.</a:t>
            </a:r>
          </a:p>
          <a:p>
            <a:r>
              <a:t>És ezt a lehetőséget most mindenki számára fel tudjuk kínálni! </a:t>
            </a:r>
          </a:p>
        </p:txBody>
      </p:sp>
    </p:spTree>
    <p:extLst>
      <p:ext uri="{BB962C8B-B14F-4D97-AF65-F5344CB8AC3E}">
        <p14:creationId xmlns:p14="http://schemas.microsoft.com/office/powerpoint/2010/main" val="211401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A B-luron egy klasszikus ortomolekuláris készítmény, amely az egészség helyreállítását és megőrzését az emberi szervezetben normálisan jelenlévő és az egészségért felelős vegyületek koncentrációjának változtatásával éri el. Ez egy kiváló minőségű természetes készítmény, amely valós segítséget nyújt ízületeinknek.</a:t>
            </a:r>
          </a:p>
          <a:p>
            <a:r>
              <a:t>Hyaluronsav tartalma a szervezet számára könnyen hasznosuló formában van. Aktiválja a saját ízületi folyadék termelődését, táplálja és helyreállítja az ízületi porcokat.</a:t>
            </a:r>
          </a:p>
          <a:p>
            <a:endParaRPr/>
          </a:p>
          <a:p>
            <a:r>
              <a:t>Sokéves kutatás, megfigyelések és kísérletek eredményeként a fejlesztőknek sikerült az ízületi porcok normális működésének helyreállításáért felelős két alapvető alkotóelemet (kondroitin és hyaluronsav) egy egyedülálló kombinációban egyesítni.</a:t>
            </a:r>
          </a:p>
          <a:p>
            <a:endParaRPr/>
          </a:p>
          <a:p>
            <a:r>
              <a:t>Az összetétel:</a:t>
            </a:r>
          </a:p>
          <a:p>
            <a:r>
              <a:t>•	Hyaluronsav – glükozaminoglikánokhoz tartozó poliszaharid. Fő funkciója – a víz megkötése. A hyaluronsav az ízületi folyadék fő alkotórésze.</a:t>
            </a:r>
          </a:p>
          <a:p>
            <a:r>
              <a:t>•	Kondroitin-szulfát. A leggyakoribb glikozaminoglikán a szervezetünkben. Fontos szerkezeti összetevője a porcszövetnek, védve azt a kopástól.</a:t>
            </a:r>
          </a:p>
          <a:p>
            <a:r>
              <a:t>•	Invertált répacukor. A kondrocita sejtek (porcsejtek) fontos energiaforrása, a hyaluronsav és kondroitin építőanyaga, egyben tartósító hatású.</a:t>
            </a:r>
          </a:p>
          <a:p>
            <a:r>
              <a:t>•	E-vitamin.</a:t>
            </a:r>
          </a:p>
          <a:p>
            <a:r>
              <a:t>•	Kálium-szorbát (tartósítószer).</a:t>
            </a:r>
          </a:p>
          <a:p>
            <a:r>
              <a:t>•	Víz.</a:t>
            </a:r>
          </a:p>
          <a:p>
            <a:endParaRPr/>
          </a:p>
          <a:p>
            <a:endParaRPr/>
          </a:p>
          <a:p>
            <a:r>
              <a:t>a B-luron megkülönböztető tulajdonságai:</a:t>
            </a:r>
          </a:p>
          <a:p>
            <a:endParaRPr/>
          </a:p>
          <a:p>
            <a:r>
              <a:t>•	A termék magát az elsődleges probléma okát kezeli,</a:t>
            </a:r>
          </a:p>
          <a:p>
            <a:r>
              <a:t>•	az ortomolekuláris készítmény a molekulák szinten állítja helyre a folyamatokat a szervezet biokémiai folyamatainak optimalizálásával,</a:t>
            </a:r>
          </a:p>
          <a:p>
            <a:r>
              <a:t>•	minden ízületre hat,</a:t>
            </a:r>
          </a:p>
          <a:p>
            <a:r>
              <a:t>•	egyidejűleg alkalmazható fizikoterápiával és más gyógyszerekkel,</a:t>
            </a:r>
          </a:p>
          <a:p>
            <a:r>
              <a:t>•	hosszantartó hatású (1 hónapos kúra 3-5 havi hatással),</a:t>
            </a:r>
          </a:p>
          <a:p>
            <a:r>
              <a:t>•	nincsen mellékhatása,</a:t>
            </a:r>
          </a:p>
          <a:p>
            <a:r>
              <a:t>•	praktikus kiszerelés, kényelmes alkalmazhatóság.</a:t>
            </a:r>
          </a:p>
        </p:txBody>
      </p:sp>
    </p:spTree>
    <p:extLst>
      <p:ext uri="{BB962C8B-B14F-4D97-AF65-F5344CB8AC3E}">
        <p14:creationId xmlns:p14="http://schemas.microsoft.com/office/powerpoint/2010/main" val="394900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A B-Luron alkalmazásának megkezdésekor azonnal aktiválódnak a szervezetben a következő pozitív folyamatok:</a:t>
            </a:r>
          </a:p>
          <a:p>
            <a:r>
              <a:t>•	Megkezdődik a hyaluronsav szervezetben történő felhalmozódása, megnövelve a sav szövetekben lévő koncentrációját.</a:t>
            </a:r>
          </a:p>
          <a:p>
            <a:r>
              <a:t>•	A B-luron hyaluronsavja aktiválja a szervezet saját hyaluronsav termelését.</a:t>
            </a:r>
          </a:p>
          <a:p>
            <a:r>
              <a:t>•	Pozitív hatás figyelhető meg a szervezet összes olyan szövetében (porc, csont, üvegtest, szívbillentyű, bőr, ízületi folyadék), ahol a sav megtalálható.</a:t>
            </a:r>
          </a:p>
          <a:p>
            <a:r>
              <a:t>•	Másodlagos, de nagyon kellemes hatásként a szervezet fiatalodik, egészségesebbé válik.</a:t>
            </a:r>
          </a:p>
          <a:p>
            <a:endParaRPr/>
          </a:p>
          <a:p>
            <a:r>
              <a:t>A B-luron egy rendkívüli termék, amelynek megalkotási folyamata is figyelmet érdemel.</a:t>
            </a:r>
          </a:p>
        </p:txBody>
      </p:sp>
    </p:spTree>
    <p:extLst>
      <p:ext uri="{BB962C8B-B14F-4D97-AF65-F5344CB8AC3E}">
        <p14:creationId xmlns:p14="http://schemas.microsoft.com/office/powerpoint/2010/main" val="225114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Образец заголовка</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Образец подзаголовка</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Образец заголовка</a:t>
            </a:r>
          </a:p>
        </p:txBody>
      </p:sp>
      <p:sp>
        <p:nvSpPr>
          <p:cNvPr id="93" name="Shape 93"/>
          <p:cNvSpPr>
            <a:spLocks noGrp="1"/>
          </p:cNvSpPr>
          <p:nvPr>
            <p:ph type="body" idx="1"/>
          </p:nvPr>
        </p:nvSpPr>
        <p:spPr>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Образец заголовка</a:t>
            </a:r>
          </a:p>
        </p:txBody>
      </p:sp>
      <p:sp>
        <p:nvSpPr>
          <p:cNvPr id="102" name="Shape 102"/>
          <p:cNvSpPr>
            <a:spLocks noGrp="1"/>
          </p:cNvSpPr>
          <p:nvPr>
            <p:ph type="body" idx="1"/>
          </p:nvPr>
        </p:nvSpPr>
        <p:spPr>
          <a:xfrm>
            <a:off x="457200" y="274638"/>
            <a:ext cx="6019800" cy="5851526"/>
          </a:xfrm>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Образец заголовка</a:t>
            </a:r>
          </a:p>
        </p:txBody>
      </p:sp>
      <p:sp>
        <p:nvSpPr>
          <p:cNvPr id="21" name="Shape 21"/>
          <p:cNvSpPr>
            <a:spLocks noGrp="1"/>
          </p:cNvSpPr>
          <p:nvPr>
            <p:ph type="body" idx="1"/>
          </p:nvPr>
        </p:nvSpPr>
        <p:spPr>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Образец заголовка</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Образец текста</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Образец заголовка</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Образец заголовка</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stStyle>
          <a:p>
            <a:r>
              <a:t>Образец текста</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Образец заголовка</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Образец заголовка</a:t>
            </a:r>
          </a:p>
        </p:txBody>
      </p:sp>
      <p:sp>
        <p:nvSpPr>
          <p:cNvPr id="73" name="Shape 73"/>
          <p:cNvSpPr>
            <a:spLocks noGrp="1"/>
          </p:cNvSpPr>
          <p:nvPr>
            <p:ph type="body" idx="1"/>
          </p:nvPr>
        </p:nvSpPr>
        <p:spPr>
          <a:xfrm>
            <a:off x="3575050" y="273050"/>
            <a:ext cx="5111750" cy="5853113"/>
          </a:xfrm>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Образец заголовка</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Образец текста</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Образец заголовка</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g" descr="COVER.jpg"/>
          <p:cNvPicPr>
            <a:picLocks noChangeAspect="1"/>
          </p:cNvPicPr>
          <p:nvPr/>
        </p:nvPicPr>
        <p:blipFill>
          <a:blip r:embed="rId3">
            <a:extLst/>
          </a:blip>
          <a:stretch>
            <a:fillRect/>
          </a:stretch>
        </p:blipFill>
        <p:spPr>
          <a:xfrm>
            <a:off x="-10142" y="204959"/>
            <a:ext cx="9144001" cy="646440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xfrm>
            <a:off x="457200" y="-27384"/>
            <a:ext cx="8229600" cy="1143001"/>
          </a:xfrm>
          <a:prstGeom prst="rect">
            <a:avLst/>
          </a:prstGeom>
        </p:spPr>
        <p:txBody>
          <a:bodyPr/>
          <a:lstStyle>
            <a:lvl1pPr>
              <a:defRPr>
                <a:solidFill>
                  <a:srgbClr val="595959"/>
                </a:solidFill>
              </a:defRPr>
            </a:lvl1pPr>
          </a:lstStyle>
          <a:p>
            <a:r>
              <a:t>A megalkotás története</a:t>
            </a:r>
          </a:p>
        </p:txBody>
      </p:sp>
      <p:sp>
        <p:nvSpPr>
          <p:cNvPr id="172" name="Shape 172"/>
          <p:cNvSpPr/>
          <p:nvPr/>
        </p:nvSpPr>
        <p:spPr>
          <a:xfrm>
            <a:off x="670083" y="5229199"/>
            <a:ext cx="2520282"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rgbClr val="404040"/>
                </a:solidFill>
              </a:defRPr>
            </a:pPr>
            <a:r>
              <a:t>Dr Niels Dusek, </a:t>
            </a:r>
            <a:endParaRPr>
              <a:solidFill>
                <a:srgbClr val="808080"/>
              </a:solidFill>
            </a:endParaRPr>
          </a:p>
          <a:p>
            <a:pPr>
              <a:defRPr>
                <a:solidFill>
                  <a:srgbClr val="808080"/>
                </a:solidFill>
              </a:defRPr>
            </a:pPr>
            <a:r>
              <a:t>Németország</a:t>
            </a:r>
          </a:p>
        </p:txBody>
      </p:sp>
      <p:pic>
        <p:nvPicPr>
          <p:cNvPr id="173" name="image12.jpeg" descr="Photo3.jpg"/>
          <p:cNvPicPr>
            <a:picLocks noChangeAspect="1"/>
          </p:cNvPicPr>
          <p:nvPr/>
        </p:nvPicPr>
        <p:blipFill>
          <a:blip r:embed="rId3">
            <a:extLst/>
          </a:blip>
          <a:stretch>
            <a:fillRect/>
          </a:stretch>
        </p:blipFill>
        <p:spPr>
          <a:xfrm>
            <a:off x="742092" y="1628799"/>
            <a:ext cx="2504440" cy="3506215"/>
          </a:xfrm>
          <a:prstGeom prst="rect">
            <a:avLst/>
          </a:prstGeom>
          <a:ln w="12700">
            <a:miter lim="400000"/>
          </a:ln>
        </p:spPr>
      </p:pic>
      <p:sp>
        <p:nvSpPr>
          <p:cNvPr id="174" name="Shape 174"/>
          <p:cNvSpPr/>
          <p:nvPr/>
        </p:nvSpPr>
        <p:spPr>
          <a:xfrm>
            <a:off x="3154804" y="1904091"/>
            <a:ext cx="1676099" cy="306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2500">
                <a:solidFill>
                  <a:srgbClr val="783904"/>
                </a:solidFill>
              </a:defRPr>
            </a:pPr>
            <a:r>
              <a:t>             </a:t>
            </a:r>
            <a:r>
              <a:rPr sz="2400"/>
              <a:t>20</a:t>
            </a:r>
          </a:p>
          <a:p>
            <a:pPr algn="r">
              <a:defRPr sz="2400">
                <a:solidFill>
                  <a:srgbClr val="783904"/>
                </a:solidFill>
              </a:defRPr>
            </a:pPr>
            <a:r>
              <a:t> </a:t>
            </a:r>
          </a:p>
          <a:p>
            <a:pPr algn="r">
              <a:defRPr sz="2400">
                <a:solidFill>
                  <a:srgbClr val="783904"/>
                </a:solidFill>
              </a:defRPr>
            </a:pPr>
            <a:r>
              <a:t>        1270</a:t>
            </a:r>
          </a:p>
          <a:p>
            <a:pPr algn="r">
              <a:defRPr sz="1200">
                <a:solidFill>
                  <a:srgbClr val="783904"/>
                </a:solidFill>
              </a:defRPr>
            </a:pPr>
            <a:endParaRPr/>
          </a:p>
          <a:p>
            <a:pPr algn="r">
              <a:defRPr sz="2400">
                <a:solidFill>
                  <a:srgbClr val="783904"/>
                </a:solidFill>
              </a:defRPr>
            </a:pPr>
            <a:r>
              <a:t> 2000. év:</a:t>
            </a:r>
          </a:p>
          <a:p>
            <a:pPr algn="r">
              <a:defRPr sz="2000">
                <a:solidFill>
                  <a:srgbClr val="783904"/>
                </a:solidFill>
              </a:defRPr>
            </a:pPr>
            <a:endParaRPr/>
          </a:p>
          <a:p>
            <a:pPr algn="r">
              <a:defRPr sz="2400">
                <a:solidFill>
                  <a:srgbClr val="783904"/>
                </a:solidFill>
              </a:defRPr>
            </a:pPr>
            <a:r>
              <a:t> 2001. év:</a:t>
            </a:r>
          </a:p>
          <a:p>
            <a:pPr algn="r">
              <a:defRPr sz="2400">
                <a:solidFill>
                  <a:srgbClr val="783904"/>
                </a:solidFill>
              </a:defRPr>
            </a:pPr>
            <a:endParaRPr/>
          </a:p>
          <a:p>
            <a:pPr algn="r">
              <a:defRPr sz="2400">
                <a:solidFill>
                  <a:srgbClr val="783904"/>
                </a:solidFill>
              </a:defRPr>
            </a:pPr>
            <a:r>
              <a:t> 2013. év:</a:t>
            </a:r>
          </a:p>
        </p:txBody>
      </p:sp>
      <p:sp>
        <p:nvSpPr>
          <p:cNvPr id="175" name="Shape 175"/>
          <p:cNvSpPr/>
          <p:nvPr/>
        </p:nvSpPr>
        <p:spPr>
          <a:xfrm>
            <a:off x="4805640" y="1979547"/>
            <a:ext cx="1163871"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év kutatás</a:t>
            </a:r>
          </a:p>
        </p:txBody>
      </p:sp>
      <p:sp>
        <p:nvSpPr>
          <p:cNvPr id="176" name="Shape 176"/>
          <p:cNvSpPr/>
          <p:nvPr/>
        </p:nvSpPr>
        <p:spPr>
          <a:xfrm>
            <a:off x="4827532" y="2627620"/>
            <a:ext cx="611124"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teszt</a:t>
            </a:r>
          </a:p>
        </p:txBody>
      </p:sp>
      <p:sp>
        <p:nvSpPr>
          <p:cNvPr id="177" name="Shape 177"/>
          <p:cNvSpPr/>
          <p:nvPr/>
        </p:nvSpPr>
        <p:spPr>
          <a:xfrm>
            <a:off x="4860031" y="3275691"/>
            <a:ext cx="2351744"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sikeres állatkísérletek</a:t>
            </a:r>
          </a:p>
        </p:txBody>
      </p:sp>
      <p:sp>
        <p:nvSpPr>
          <p:cNvPr id="178" name="Shape 178"/>
          <p:cNvSpPr/>
          <p:nvPr/>
        </p:nvSpPr>
        <p:spPr>
          <a:xfrm>
            <a:off x="4846121" y="4581128"/>
            <a:ext cx="4101851"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a B-Luron regisztrálása Oroszországban</a:t>
            </a:r>
          </a:p>
        </p:txBody>
      </p:sp>
      <p:sp>
        <p:nvSpPr>
          <p:cNvPr id="179" name="Shape 179"/>
          <p:cNvSpPr/>
          <p:nvPr/>
        </p:nvSpPr>
        <p:spPr>
          <a:xfrm>
            <a:off x="4788024" y="3861048"/>
            <a:ext cx="4142815"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az első kísérletek önkéntes sportolókon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99393"/>
            <a:ext cx="8229600" cy="1143001"/>
          </a:xfrm>
          <a:prstGeom prst="rect">
            <a:avLst/>
          </a:prstGeom>
        </p:spPr>
        <p:txBody>
          <a:bodyPr/>
          <a:lstStyle>
            <a:lvl1pPr>
              <a:defRPr>
                <a:solidFill>
                  <a:srgbClr val="595959"/>
                </a:solidFill>
              </a:defRPr>
            </a:lvl1pPr>
          </a:lstStyle>
          <a:p>
            <a:r>
              <a:t>A gyártás</a:t>
            </a:r>
          </a:p>
        </p:txBody>
      </p:sp>
      <p:pic>
        <p:nvPicPr>
          <p:cNvPr id="184" name="media1.mp4"/>
          <p:cNvPicPr>
            <a:picLocks/>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1778" y="1080881"/>
            <a:ext cx="9166991" cy="515643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30" fill="hold"/>
                                        <p:tgtEl>
                                          <p:spTgt spid="18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18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8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457200" y="-27384"/>
            <a:ext cx="8229600" cy="1143001"/>
          </a:xfrm>
          <a:prstGeom prst="rect">
            <a:avLst/>
          </a:prstGeom>
        </p:spPr>
        <p:txBody>
          <a:bodyPr/>
          <a:lstStyle>
            <a:lvl1pPr>
              <a:defRPr>
                <a:solidFill>
                  <a:srgbClr val="595959"/>
                </a:solidFill>
              </a:defRPr>
            </a:lvl1pPr>
          </a:lstStyle>
          <a:p>
            <a:r>
              <a:t>Termékünk egyedisége</a:t>
            </a:r>
          </a:p>
        </p:txBody>
      </p:sp>
      <p:pic>
        <p:nvPicPr>
          <p:cNvPr id="187" name="image14.png"/>
          <p:cNvPicPr>
            <a:picLocks noChangeAspect="1"/>
          </p:cNvPicPr>
          <p:nvPr/>
        </p:nvPicPr>
        <p:blipFill>
          <a:blip r:embed="rId3">
            <a:extLst/>
          </a:blip>
          <a:stretch>
            <a:fillRect/>
          </a:stretch>
        </p:blipFill>
        <p:spPr>
          <a:xfrm>
            <a:off x="943193" y="2492896"/>
            <a:ext cx="3340775" cy="2516563"/>
          </a:xfrm>
          <a:prstGeom prst="rect">
            <a:avLst/>
          </a:prstGeom>
          <a:ln w="12700">
            <a:miter lim="400000"/>
          </a:ln>
        </p:spPr>
      </p:pic>
      <p:pic>
        <p:nvPicPr>
          <p:cNvPr id="188" name="image15.png"/>
          <p:cNvPicPr>
            <a:picLocks noChangeAspect="1"/>
          </p:cNvPicPr>
          <p:nvPr/>
        </p:nvPicPr>
        <p:blipFill>
          <a:blip r:embed="rId4">
            <a:extLst/>
          </a:blip>
          <a:stretch>
            <a:fillRect/>
          </a:stretch>
        </p:blipFill>
        <p:spPr>
          <a:xfrm>
            <a:off x="5004048" y="2492896"/>
            <a:ext cx="3816425" cy="2521084"/>
          </a:xfrm>
          <a:prstGeom prst="rect">
            <a:avLst/>
          </a:prstGeom>
          <a:ln w="12700">
            <a:miter lim="400000"/>
          </a:ln>
        </p:spPr>
      </p:pic>
      <p:sp>
        <p:nvSpPr>
          <p:cNvPr id="189" name="Shape 189"/>
          <p:cNvSpPr/>
          <p:nvPr/>
        </p:nvSpPr>
        <p:spPr>
          <a:xfrm>
            <a:off x="2267743" y="5733255"/>
            <a:ext cx="4680522"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595959"/>
                </a:solidFill>
              </a:defRPr>
            </a:lvl1pPr>
          </a:lstStyle>
          <a:p>
            <a:r>
              <a:t>A hyaluronsav molekula áthaladása a bélfalon</a:t>
            </a:r>
          </a:p>
        </p:txBody>
      </p:sp>
      <p:sp>
        <p:nvSpPr>
          <p:cNvPr id="190" name="Shape 190"/>
          <p:cNvSpPr/>
          <p:nvPr/>
        </p:nvSpPr>
        <p:spPr>
          <a:xfrm>
            <a:off x="1287044" y="1484783"/>
            <a:ext cx="2592290"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595959"/>
                </a:solidFill>
              </a:defRPr>
            </a:lvl1pPr>
          </a:lstStyle>
          <a:p>
            <a:r>
              <a:t>monoszaharidokra bomlás</a:t>
            </a:r>
          </a:p>
        </p:txBody>
      </p:sp>
      <p:sp>
        <p:nvSpPr>
          <p:cNvPr id="191" name="Shape 191"/>
          <p:cNvSpPr/>
          <p:nvPr/>
        </p:nvSpPr>
        <p:spPr>
          <a:xfrm>
            <a:off x="4959453" y="1484783"/>
            <a:ext cx="316934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595959"/>
                </a:solidFill>
              </a:defRPr>
            </a:lvl1pPr>
          </a:lstStyle>
          <a:p>
            <a:r>
              <a:t>a molekuláris struktúra megőrzése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16.jpg" descr="гиалурон-хондроитиновый комплекс.jpg"/>
          <p:cNvPicPr>
            <a:picLocks noChangeAspect="1"/>
          </p:cNvPicPr>
          <p:nvPr/>
        </p:nvPicPr>
        <p:blipFill>
          <a:blip r:embed="rId3">
            <a:extLst/>
          </a:blip>
          <a:stretch>
            <a:fillRect/>
          </a:stretch>
        </p:blipFill>
        <p:spPr>
          <a:xfrm>
            <a:off x="-1981" y="1268759"/>
            <a:ext cx="9182494" cy="5184578"/>
          </a:xfrm>
          <a:prstGeom prst="rect">
            <a:avLst/>
          </a:prstGeom>
          <a:ln w="12700">
            <a:miter lim="400000"/>
          </a:ln>
        </p:spPr>
      </p:pic>
      <p:sp>
        <p:nvSpPr>
          <p:cNvPr id="196" name="Shape 196"/>
          <p:cNvSpPr>
            <a:spLocks noGrp="1"/>
          </p:cNvSpPr>
          <p:nvPr>
            <p:ph type="title"/>
          </p:nvPr>
        </p:nvSpPr>
        <p:spPr>
          <a:xfrm>
            <a:off x="457200" y="-18257"/>
            <a:ext cx="8229600" cy="1143001"/>
          </a:xfrm>
          <a:prstGeom prst="rect">
            <a:avLst/>
          </a:prstGeom>
        </p:spPr>
        <p:txBody>
          <a:bodyPr/>
          <a:lstStyle>
            <a:lvl1pPr>
              <a:defRPr>
                <a:solidFill>
                  <a:srgbClr val="595959"/>
                </a:solidFill>
              </a:defRPr>
            </a:lvl1pPr>
          </a:lstStyle>
          <a:p>
            <a:r>
              <a:t>Hogyan hat a B-luron</a:t>
            </a:r>
          </a:p>
        </p:txBody>
      </p:sp>
      <p:sp>
        <p:nvSpPr>
          <p:cNvPr id="197" name="Shape 197"/>
          <p:cNvSpPr/>
          <p:nvPr/>
        </p:nvSpPr>
        <p:spPr>
          <a:xfrm>
            <a:off x="178289" y="1558532"/>
            <a:ext cx="2881544"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Hialuron-kondroitin komplex</a:t>
            </a:r>
          </a:p>
        </p:txBody>
      </p:sp>
      <p:sp>
        <p:nvSpPr>
          <p:cNvPr id="198" name="Shape 198"/>
          <p:cNvSpPr/>
          <p:nvPr/>
        </p:nvSpPr>
        <p:spPr>
          <a:xfrm>
            <a:off x="251519" y="2996951"/>
            <a:ext cx="2064617"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Hialuronsav</a:t>
            </a:r>
          </a:p>
        </p:txBody>
      </p:sp>
      <p:sp>
        <p:nvSpPr>
          <p:cNvPr id="199" name="Shape 199"/>
          <p:cNvSpPr/>
          <p:nvPr/>
        </p:nvSpPr>
        <p:spPr>
          <a:xfrm>
            <a:off x="251519" y="4509120"/>
            <a:ext cx="1656185"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Kondroitin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457200" y="188639"/>
            <a:ext cx="8229600" cy="1143001"/>
          </a:xfrm>
          <a:prstGeom prst="rect">
            <a:avLst/>
          </a:prstGeom>
        </p:spPr>
        <p:txBody>
          <a:bodyPr/>
          <a:lstStyle>
            <a:lvl1pPr>
              <a:defRPr>
                <a:solidFill>
                  <a:srgbClr val="595959"/>
                </a:solidFill>
              </a:defRPr>
            </a:lvl1pPr>
          </a:lstStyle>
          <a:p>
            <a:r>
              <a:t>A B-luron hatékonysága</a:t>
            </a:r>
          </a:p>
        </p:txBody>
      </p:sp>
      <p:sp>
        <p:nvSpPr>
          <p:cNvPr id="204" name="Shape 204"/>
          <p:cNvSpPr/>
          <p:nvPr/>
        </p:nvSpPr>
        <p:spPr>
          <a:xfrm>
            <a:off x="901666" y="4707076"/>
            <a:ext cx="1656185"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a:solidFill>
                  <a:srgbClr val="595959"/>
                </a:solidFill>
              </a:defRPr>
            </a:pPr>
            <a:r>
              <a:t>15 perc</a:t>
            </a:r>
          </a:p>
        </p:txBody>
      </p:sp>
      <p:sp>
        <p:nvSpPr>
          <p:cNvPr id="205" name="Shape 205"/>
          <p:cNvSpPr/>
          <p:nvPr/>
        </p:nvSpPr>
        <p:spPr>
          <a:xfrm>
            <a:off x="3695923" y="4829932"/>
            <a:ext cx="1656184"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a:solidFill>
                  <a:srgbClr val="595959"/>
                </a:solidFill>
              </a:defRPr>
            </a:pPr>
            <a:r>
              <a:t>24 óra múlva</a:t>
            </a:r>
          </a:p>
        </p:txBody>
      </p:sp>
      <p:sp>
        <p:nvSpPr>
          <p:cNvPr id="206" name="Shape 206"/>
          <p:cNvSpPr/>
          <p:nvPr/>
        </p:nvSpPr>
        <p:spPr>
          <a:xfrm>
            <a:off x="6805805" y="4815572"/>
            <a:ext cx="1656185"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a:solidFill>
                  <a:srgbClr val="595959"/>
                </a:solidFill>
              </a:defRPr>
            </a:pPr>
            <a:r>
              <a:t>3 – 5 hónap</a:t>
            </a:r>
          </a:p>
        </p:txBody>
      </p:sp>
      <p:sp>
        <p:nvSpPr>
          <p:cNvPr id="207" name="Shape 207"/>
          <p:cNvSpPr/>
          <p:nvPr/>
        </p:nvSpPr>
        <p:spPr>
          <a:xfrm>
            <a:off x="1115615" y="4283804"/>
            <a:ext cx="1440162"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vl1pPr>
          </a:lstStyle>
          <a:p>
            <a:r>
              <a:t>a nyirokban</a:t>
            </a:r>
          </a:p>
        </p:txBody>
      </p:sp>
      <p:sp>
        <p:nvSpPr>
          <p:cNvPr id="208" name="Shape 208"/>
          <p:cNvSpPr/>
          <p:nvPr/>
        </p:nvSpPr>
        <p:spPr>
          <a:xfrm>
            <a:off x="3731927" y="4150454"/>
            <a:ext cx="158417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r>
              <a:t>az ízületekben</a:t>
            </a:r>
          </a:p>
        </p:txBody>
      </p:sp>
      <p:sp>
        <p:nvSpPr>
          <p:cNvPr id="209" name="Shape 209"/>
          <p:cNvSpPr/>
          <p:nvPr/>
        </p:nvSpPr>
        <p:spPr>
          <a:xfrm>
            <a:off x="6244177" y="4150454"/>
            <a:ext cx="2602633"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r>
              <a:t>a szövetek összességében</a:t>
            </a:r>
          </a:p>
        </p:txBody>
      </p:sp>
      <p:pic>
        <p:nvPicPr>
          <p:cNvPr id="210" name="image17.pdf"/>
          <p:cNvPicPr>
            <a:picLocks noChangeAspect="1"/>
          </p:cNvPicPr>
          <p:nvPr/>
        </p:nvPicPr>
        <p:blipFill>
          <a:blip r:embed="rId3">
            <a:extLst/>
          </a:blip>
          <a:stretch>
            <a:fillRect/>
          </a:stretch>
        </p:blipFill>
        <p:spPr>
          <a:xfrm>
            <a:off x="1115616" y="2708919"/>
            <a:ext cx="1224137" cy="1224137"/>
          </a:xfrm>
          <a:prstGeom prst="rect">
            <a:avLst/>
          </a:prstGeom>
          <a:ln w="12700">
            <a:miter lim="400000"/>
          </a:ln>
        </p:spPr>
      </p:pic>
      <p:pic>
        <p:nvPicPr>
          <p:cNvPr id="211" name="image18.pdf"/>
          <p:cNvPicPr>
            <a:picLocks noChangeAspect="1"/>
          </p:cNvPicPr>
          <p:nvPr/>
        </p:nvPicPr>
        <p:blipFill>
          <a:blip r:embed="rId4">
            <a:extLst/>
          </a:blip>
          <a:stretch>
            <a:fillRect/>
          </a:stretch>
        </p:blipFill>
        <p:spPr>
          <a:xfrm>
            <a:off x="3756991" y="2421930"/>
            <a:ext cx="1534047" cy="1534047"/>
          </a:xfrm>
          <a:prstGeom prst="rect">
            <a:avLst/>
          </a:prstGeom>
          <a:ln w="12700">
            <a:miter lim="400000"/>
          </a:ln>
        </p:spPr>
      </p:pic>
      <p:pic>
        <p:nvPicPr>
          <p:cNvPr id="212" name="image19.pdf"/>
          <p:cNvPicPr>
            <a:picLocks noChangeAspect="1"/>
          </p:cNvPicPr>
          <p:nvPr/>
        </p:nvPicPr>
        <p:blipFill>
          <a:blip r:embed="rId5">
            <a:extLst/>
          </a:blip>
          <a:stretch>
            <a:fillRect/>
          </a:stretch>
        </p:blipFill>
        <p:spPr>
          <a:xfrm>
            <a:off x="6578931" y="2204864"/>
            <a:ext cx="1737485" cy="1737485"/>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457200" y="53752"/>
            <a:ext cx="8229600" cy="1143001"/>
          </a:xfrm>
          <a:prstGeom prst="rect">
            <a:avLst/>
          </a:prstGeom>
        </p:spPr>
        <p:txBody>
          <a:bodyPr/>
          <a:lstStyle>
            <a:lvl1pPr defTabSz="868680">
              <a:defRPr sz="4180">
                <a:solidFill>
                  <a:srgbClr val="595959"/>
                </a:solidFill>
              </a:defRPr>
            </a:lvl1pPr>
          </a:lstStyle>
          <a:p>
            <a:r>
              <a:t>Mire figyeljünk alkalmazása előtt?</a:t>
            </a:r>
          </a:p>
        </p:txBody>
      </p:sp>
      <p:pic>
        <p:nvPicPr>
          <p:cNvPr id="217" name="image20.png" descr="Суставы_1.tif"/>
          <p:cNvPicPr>
            <a:picLocks noChangeAspect="1"/>
          </p:cNvPicPr>
          <p:nvPr/>
        </p:nvPicPr>
        <p:blipFill>
          <a:blip r:embed="rId3">
            <a:extLst/>
          </a:blip>
          <a:stretch>
            <a:fillRect/>
          </a:stretch>
        </p:blipFill>
        <p:spPr>
          <a:xfrm>
            <a:off x="9479" y="1484783"/>
            <a:ext cx="9134521" cy="4269756"/>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518864" y="53752"/>
            <a:ext cx="8229601" cy="1143001"/>
          </a:xfrm>
          <a:prstGeom prst="rect">
            <a:avLst/>
          </a:prstGeom>
        </p:spPr>
        <p:txBody>
          <a:bodyPr/>
          <a:lstStyle>
            <a:lvl1pPr>
              <a:defRPr>
                <a:solidFill>
                  <a:srgbClr val="595959"/>
                </a:solidFill>
              </a:defRPr>
            </a:lvl1pPr>
          </a:lstStyle>
          <a:p>
            <a:r>
              <a:t>Gyógyítás vagy megelőzés?</a:t>
            </a:r>
          </a:p>
        </p:txBody>
      </p:sp>
      <p:pic>
        <p:nvPicPr>
          <p:cNvPr id="222" name="image21.jpg" descr="VS.jpg"/>
          <p:cNvPicPr>
            <a:picLocks noChangeAspect="1"/>
          </p:cNvPicPr>
          <p:nvPr/>
        </p:nvPicPr>
        <p:blipFill>
          <a:blip r:embed="rId3">
            <a:extLst/>
          </a:blip>
          <a:stretch>
            <a:fillRect/>
          </a:stretch>
        </p:blipFill>
        <p:spPr>
          <a:xfrm>
            <a:off x="0" y="1597248"/>
            <a:ext cx="9144000" cy="4064001"/>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7.jpg" descr="Untitled-4.jpg"/>
          <p:cNvPicPr>
            <a:picLocks noChangeAspect="1"/>
          </p:cNvPicPr>
          <p:nvPr/>
        </p:nvPicPr>
        <p:blipFill>
          <a:blip r:embed="rId3">
            <a:extLst/>
          </a:blip>
          <a:stretch>
            <a:fillRect/>
          </a:stretch>
        </p:blipFill>
        <p:spPr>
          <a:xfrm>
            <a:off x="0" y="0"/>
            <a:ext cx="9144000" cy="6843760"/>
          </a:xfrm>
          <a:prstGeom prst="rect">
            <a:avLst/>
          </a:prstGeom>
          <a:ln w="12700">
            <a:miter lim="400000"/>
          </a:ln>
        </p:spPr>
      </p:pic>
      <p:sp>
        <p:nvSpPr>
          <p:cNvPr id="227" name="Shape 227"/>
          <p:cNvSpPr/>
          <p:nvPr/>
        </p:nvSpPr>
        <p:spPr>
          <a:xfrm>
            <a:off x="1979711" y="4634551"/>
            <a:ext cx="1944217"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595959"/>
                </a:solidFill>
              </a:defRPr>
            </a:lvl1pPr>
          </a:lstStyle>
          <a:p>
            <a:r>
              <a:t>Víz</a:t>
            </a:r>
          </a:p>
        </p:txBody>
      </p:sp>
      <p:sp>
        <p:nvSpPr>
          <p:cNvPr id="228" name="Shape 228"/>
          <p:cNvSpPr/>
          <p:nvPr/>
        </p:nvSpPr>
        <p:spPr>
          <a:xfrm>
            <a:off x="5292080" y="4643844"/>
            <a:ext cx="1944217"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595959"/>
                </a:solidFill>
              </a:defRPr>
            </a:lvl1pPr>
          </a:lstStyle>
          <a:p>
            <a:r>
              <a:t>Méregtelenítés</a:t>
            </a:r>
          </a:p>
        </p:txBody>
      </p:sp>
      <p:sp>
        <p:nvSpPr>
          <p:cNvPr id="229" name="Shape 229"/>
          <p:cNvSpPr>
            <a:spLocks noGrp="1"/>
          </p:cNvSpPr>
          <p:nvPr>
            <p:ph type="title"/>
          </p:nvPr>
        </p:nvSpPr>
        <p:spPr>
          <a:xfrm>
            <a:off x="590871" y="-27384"/>
            <a:ext cx="8229601" cy="1143001"/>
          </a:xfrm>
          <a:prstGeom prst="rect">
            <a:avLst/>
          </a:prstGeom>
        </p:spPr>
        <p:txBody>
          <a:bodyPr/>
          <a:lstStyle>
            <a:lvl1pPr>
              <a:defRPr>
                <a:solidFill>
                  <a:srgbClr val="595959"/>
                </a:solidFill>
              </a:defRPr>
            </a:lvl1pPr>
          </a:lstStyle>
          <a:p>
            <a:r>
              <a:t>További segítség</a:t>
            </a:r>
          </a:p>
        </p:txBody>
      </p:sp>
      <p:pic>
        <p:nvPicPr>
          <p:cNvPr id="230" name="image22.pdf"/>
          <p:cNvPicPr>
            <a:picLocks noChangeAspect="1"/>
          </p:cNvPicPr>
          <p:nvPr/>
        </p:nvPicPr>
        <p:blipFill>
          <a:blip r:embed="rId4">
            <a:extLst/>
          </a:blip>
          <a:stretch>
            <a:fillRect/>
          </a:stretch>
        </p:blipFill>
        <p:spPr>
          <a:xfrm>
            <a:off x="1904751" y="2276872"/>
            <a:ext cx="2091185" cy="2091185"/>
          </a:xfrm>
          <a:prstGeom prst="rect">
            <a:avLst/>
          </a:prstGeom>
          <a:ln w="12700">
            <a:miter lim="400000"/>
          </a:ln>
        </p:spPr>
      </p:pic>
      <p:pic>
        <p:nvPicPr>
          <p:cNvPr id="231" name="image23.pdf"/>
          <p:cNvPicPr>
            <a:picLocks noChangeAspect="1"/>
          </p:cNvPicPr>
          <p:nvPr/>
        </p:nvPicPr>
        <p:blipFill>
          <a:blip r:embed="rId5">
            <a:extLst/>
          </a:blip>
          <a:stretch>
            <a:fillRect/>
          </a:stretch>
        </p:blipFill>
        <p:spPr>
          <a:xfrm>
            <a:off x="5148064" y="2276872"/>
            <a:ext cx="2088233" cy="2088233"/>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24.png"/>
          <p:cNvPicPr>
            <a:picLocks noChangeAspect="1"/>
          </p:cNvPicPr>
          <p:nvPr/>
        </p:nvPicPr>
        <p:blipFill>
          <a:blip r:embed="rId3">
            <a:extLst/>
          </a:blip>
          <a:stretch>
            <a:fillRect/>
          </a:stretch>
        </p:blipFill>
        <p:spPr>
          <a:xfrm>
            <a:off x="2771800" y="1375476"/>
            <a:ext cx="4038033" cy="5365893"/>
          </a:xfrm>
          <a:prstGeom prst="rect">
            <a:avLst/>
          </a:prstGeom>
          <a:ln w="12700">
            <a:miter lim="400000"/>
          </a:ln>
        </p:spPr>
      </p:pic>
      <p:sp>
        <p:nvSpPr>
          <p:cNvPr id="236" name="Shape 236"/>
          <p:cNvSpPr>
            <a:spLocks noGrp="1"/>
          </p:cNvSpPr>
          <p:nvPr>
            <p:ph type="title"/>
          </p:nvPr>
        </p:nvSpPr>
        <p:spPr>
          <a:xfrm>
            <a:off x="590871" y="0"/>
            <a:ext cx="8229601" cy="1143000"/>
          </a:xfrm>
          <a:prstGeom prst="rect">
            <a:avLst/>
          </a:prstGeom>
        </p:spPr>
        <p:txBody>
          <a:bodyPr/>
          <a:lstStyle>
            <a:lvl1pPr>
              <a:defRPr>
                <a:solidFill>
                  <a:srgbClr val="595959"/>
                </a:solidFill>
              </a:defRPr>
            </a:lvl1pPr>
          </a:lstStyle>
          <a:p>
            <a:r>
              <a:t>A helyes döntés!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mage25.png"/>
          <p:cNvPicPr>
            <a:picLocks noChangeAspect="1"/>
          </p:cNvPicPr>
          <p:nvPr/>
        </p:nvPicPr>
        <p:blipFill>
          <a:blip r:embed="rId3">
            <a:extLst/>
          </a:blip>
          <a:stretch>
            <a:fillRect/>
          </a:stretch>
        </p:blipFill>
        <p:spPr>
          <a:xfrm>
            <a:off x="2339751" y="3573016"/>
            <a:ext cx="4608514" cy="397287"/>
          </a:xfrm>
          <a:prstGeom prst="rect">
            <a:avLst/>
          </a:prstGeom>
          <a:ln w="12700">
            <a:miter lim="400000"/>
          </a:ln>
        </p:spPr>
      </p:pic>
      <p:sp>
        <p:nvSpPr>
          <p:cNvPr id="241" name="Shape 241"/>
          <p:cNvSpPr>
            <a:spLocks noGrp="1"/>
          </p:cNvSpPr>
          <p:nvPr>
            <p:ph type="title"/>
          </p:nvPr>
        </p:nvSpPr>
        <p:spPr>
          <a:xfrm>
            <a:off x="467543" y="2204864"/>
            <a:ext cx="8229601" cy="1143001"/>
          </a:xfrm>
          <a:prstGeom prst="rect">
            <a:avLst/>
          </a:prstGeom>
        </p:spPr>
        <p:txBody>
          <a:bodyPr/>
          <a:lstStyle>
            <a:lvl1pPr defTabSz="868680">
              <a:defRPr sz="4940">
                <a:solidFill>
                  <a:srgbClr val="595959"/>
                </a:solidFill>
              </a:defRPr>
            </a:lvl1pPr>
          </a:lstStyle>
          <a:p>
            <a:r>
              <a:t>Valódi segítség ízületeinknek</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2.jpg" descr="Slide2.jpg"/>
          <p:cNvPicPr>
            <a:picLocks noChangeAspect="1"/>
          </p:cNvPicPr>
          <p:nvPr/>
        </p:nvPicPr>
        <p:blipFill>
          <a:blip r:embed="rId3">
            <a:extLst/>
          </a:blip>
          <a:stretch>
            <a:fillRect/>
          </a:stretch>
        </p:blipFill>
        <p:spPr>
          <a:xfrm>
            <a:off x="0" y="690"/>
            <a:ext cx="9144000" cy="6857311"/>
          </a:xfrm>
          <a:prstGeom prst="rect">
            <a:avLst/>
          </a:prstGeom>
          <a:ln w="12700">
            <a:miter lim="400000"/>
          </a:ln>
        </p:spPr>
      </p:pic>
      <p:sp>
        <p:nvSpPr>
          <p:cNvPr id="117" name="Shape 117"/>
          <p:cNvSpPr>
            <a:spLocks noGrp="1"/>
          </p:cNvSpPr>
          <p:nvPr>
            <p:ph type="title"/>
          </p:nvPr>
        </p:nvSpPr>
        <p:spPr>
          <a:xfrm>
            <a:off x="539551" y="5462"/>
            <a:ext cx="8229601" cy="1143001"/>
          </a:xfrm>
          <a:prstGeom prst="rect">
            <a:avLst/>
          </a:prstGeom>
        </p:spPr>
        <p:txBody>
          <a:bodyPr/>
          <a:lstStyle>
            <a:lvl1pPr>
              <a:defRPr>
                <a:solidFill>
                  <a:srgbClr val="595959"/>
                </a:solidFill>
              </a:defRPr>
            </a:lvl1pPr>
          </a:lstStyle>
          <a:p>
            <a:r>
              <a:t>A mozgás – maga az élet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3.pdf"/>
          <p:cNvPicPr>
            <a:picLocks noChangeAspect="1"/>
          </p:cNvPicPr>
          <p:nvPr/>
        </p:nvPicPr>
        <p:blipFill>
          <a:blip r:embed="rId3">
            <a:extLst/>
          </a:blip>
          <a:stretch>
            <a:fillRect/>
          </a:stretch>
        </p:blipFill>
        <p:spPr>
          <a:xfrm>
            <a:off x="793823" y="1694532"/>
            <a:ext cx="7594601" cy="3822701"/>
          </a:xfrm>
          <a:prstGeom prst="rect">
            <a:avLst/>
          </a:prstGeom>
          <a:ln w="12700">
            <a:miter lim="400000"/>
          </a:ln>
        </p:spPr>
      </p:pic>
      <p:sp>
        <p:nvSpPr>
          <p:cNvPr id="122" name="Shape 122"/>
          <p:cNvSpPr/>
          <p:nvPr/>
        </p:nvSpPr>
        <p:spPr>
          <a:xfrm>
            <a:off x="467543" y="-77297"/>
            <a:ext cx="8229601" cy="1386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defRPr sz="4400">
                <a:solidFill>
                  <a:srgbClr val="595959"/>
                </a:solidFill>
              </a:defRPr>
            </a:lvl1pPr>
          </a:lstStyle>
          <a:p>
            <a:r>
              <a:t>Elgondolkodtál-e már azon, hogy…</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4.jpg" descr="Health_Sustav.jpg"/>
          <p:cNvPicPr>
            <a:picLocks noChangeAspect="1"/>
          </p:cNvPicPr>
          <p:nvPr/>
        </p:nvPicPr>
        <p:blipFill>
          <a:blip r:embed="rId3">
            <a:extLst/>
          </a:blip>
          <a:stretch>
            <a:fillRect/>
          </a:stretch>
        </p:blipFill>
        <p:spPr>
          <a:xfrm>
            <a:off x="12468" y="1152128"/>
            <a:ext cx="9122612" cy="5733256"/>
          </a:xfrm>
          <a:prstGeom prst="rect">
            <a:avLst/>
          </a:prstGeom>
          <a:ln w="12700">
            <a:miter lim="400000"/>
          </a:ln>
        </p:spPr>
      </p:pic>
      <p:sp>
        <p:nvSpPr>
          <p:cNvPr id="127" name="Shape 127"/>
          <p:cNvSpPr>
            <a:spLocks noGrp="1"/>
          </p:cNvSpPr>
          <p:nvPr>
            <p:ph type="title"/>
          </p:nvPr>
        </p:nvSpPr>
        <p:spPr>
          <a:xfrm>
            <a:off x="590871" y="-90264"/>
            <a:ext cx="8229601" cy="1143001"/>
          </a:xfrm>
          <a:prstGeom prst="rect">
            <a:avLst/>
          </a:prstGeom>
        </p:spPr>
        <p:txBody>
          <a:bodyPr/>
          <a:lstStyle>
            <a:lvl1pPr>
              <a:defRPr>
                <a:solidFill>
                  <a:srgbClr val="595959"/>
                </a:solidFill>
              </a:defRPr>
            </a:lvl1pPr>
          </a:lstStyle>
          <a:p>
            <a:r>
              <a:t>Az egészséges ízület</a:t>
            </a:r>
          </a:p>
        </p:txBody>
      </p:sp>
      <p:sp>
        <p:nvSpPr>
          <p:cNvPr id="128" name="Shape 128"/>
          <p:cNvSpPr/>
          <p:nvPr/>
        </p:nvSpPr>
        <p:spPr>
          <a:xfrm>
            <a:off x="755576" y="1484783"/>
            <a:ext cx="1320308" cy="408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solidFill>
                  <a:srgbClr val="404040"/>
                </a:solidFill>
              </a:defRPr>
            </a:lvl1pPr>
          </a:lstStyle>
          <a:p>
            <a:r>
              <a:t>Ízületi tok</a:t>
            </a:r>
          </a:p>
        </p:txBody>
      </p:sp>
      <p:sp>
        <p:nvSpPr>
          <p:cNvPr id="129" name="Shape 129"/>
          <p:cNvSpPr/>
          <p:nvPr/>
        </p:nvSpPr>
        <p:spPr>
          <a:xfrm>
            <a:off x="799024" y="2404337"/>
            <a:ext cx="2539992" cy="408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solidFill>
                  <a:srgbClr val="404040"/>
                </a:solidFill>
              </a:defRPr>
            </a:lvl1pPr>
          </a:lstStyle>
          <a:p>
            <a:r>
              <a:t>Szinoviális membrán</a:t>
            </a:r>
          </a:p>
        </p:txBody>
      </p:sp>
      <p:sp>
        <p:nvSpPr>
          <p:cNvPr id="130" name="Shape 130"/>
          <p:cNvSpPr/>
          <p:nvPr/>
        </p:nvSpPr>
        <p:spPr>
          <a:xfrm>
            <a:off x="827583" y="3717032"/>
            <a:ext cx="2434250" cy="408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solidFill>
                  <a:srgbClr val="404040"/>
                </a:solidFill>
              </a:defRPr>
            </a:lvl1pPr>
          </a:lstStyle>
          <a:p>
            <a:r>
              <a:t>Szinoviális folyadék</a:t>
            </a:r>
          </a:p>
        </p:txBody>
      </p:sp>
      <p:sp>
        <p:nvSpPr>
          <p:cNvPr id="131" name="Shape 131"/>
          <p:cNvSpPr/>
          <p:nvPr/>
        </p:nvSpPr>
        <p:spPr>
          <a:xfrm>
            <a:off x="899591" y="4941168"/>
            <a:ext cx="619180" cy="408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solidFill>
                  <a:srgbClr val="404040"/>
                </a:solidFill>
              </a:defRPr>
            </a:lvl1pPr>
          </a:lstStyle>
          <a:p>
            <a:r>
              <a:t>Porc</a:t>
            </a:r>
          </a:p>
        </p:txBody>
      </p:sp>
      <p:sp>
        <p:nvSpPr>
          <p:cNvPr id="132" name="Shape 132"/>
          <p:cNvSpPr/>
          <p:nvPr/>
        </p:nvSpPr>
        <p:spPr>
          <a:xfrm>
            <a:off x="899591" y="5821814"/>
            <a:ext cx="766203" cy="408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solidFill>
                  <a:srgbClr val="404040"/>
                </a:solidFill>
              </a:defRPr>
            </a:lvl1pPr>
          </a:lstStyle>
          <a:p>
            <a:r>
              <a:t>Csont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457200" y="-27384"/>
            <a:ext cx="8229600" cy="1143001"/>
          </a:xfrm>
          <a:prstGeom prst="rect">
            <a:avLst/>
          </a:prstGeom>
        </p:spPr>
        <p:txBody>
          <a:bodyPr/>
          <a:lstStyle>
            <a:lvl1pPr>
              <a:defRPr>
                <a:solidFill>
                  <a:srgbClr val="595959"/>
                </a:solidFill>
              </a:defRPr>
            </a:lvl1pPr>
          </a:lstStyle>
          <a:p>
            <a:r>
              <a:t>A sérült ízület</a:t>
            </a:r>
          </a:p>
        </p:txBody>
      </p:sp>
      <p:pic>
        <p:nvPicPr>
          <p:cNvPr id="137" name="image5.jpg" descr="Pain_Sustav copy"/>
          <p:cNvPicPr>
            <a:picLocks noChangeAspect="1"/>
          </p:cNvPicPr>
          <p:nvPr/>
        </p:nvPicPr>
        <p:blipFill>
          <a:blip r:embed="rId3">
            <a:extLst/>
          </a:blip>
          <a:stretch>
            <a:fillRect/>
          </a:stretch>
        </p:blipFill>
        <p:spPr>
          <a:xfrm>
            <a:off x="0" y="1138686"/>
            <a:ext cx="9144000" cy="5746699"/>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467543" y="44623"/>
            <a:ext cx="8229601" cy="114300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lnSpc>
                <a:spcPct val="80000"/>
              </a:lnSpc>
              <a:defRPr sz="3900">
                <a:solidFill>
                  <a:srgbClr val="595959"/>
                </a:solidFill>
              </a:defRPr>
            </a:lvl1pPr>
          </a:lstStyle>
          <a:p>
            <a:r>
              <a:t>A szervezet hialuronsav és kondroitin termelése</a:t>
            </a:r>
          </a:p>
        </p:txBody>
      </p:sp>
      <p:pic>
        <p:nvPicPr>
          <p:cNvPr id="142" name="image6.jpg" descr="Graphic.jpg"/>
          <p:cNvPicPr>
            <a:picLocks noChangeAspect="1"/>
          </p:cNvPicPr>
          <p:nvPr/>
        </p:nvPicPr>
        <p:blipFill>
          <a:blip r:embed="rId3">
            <a:extLst/>
          </a:blip>
          <a:stretch>
            <a:fillRect/>
          </a:stretch>
        </p:blipFill>
        <p:spPr>
          <a:xfrm>
            <a:off x="265503" y="1969531"/>
            <a:ext cx="7834889" cy="4365783"/>
          </a:xfrm>
          <a:prstGeom prst="rect">
            <a:avLst/>
          </a:prstGeom>
          <a:ln w="12700">
            <a:miter lim="400000"/>
          </a:ln>
        </p:spPr>
      </p:pic>
      <p:sp>
        <p:nvSpPr>
          <p:cNvPr id="143" name="Shape 143"/>
          <p:cNvSpPr/>
          <p:nvPr/>
        </p:nvSpPr>
        <p:spPr>
          <a:xfrm>
            <a:off x="8074489" y="5301207"/>
            <a:ext cx="1195237"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150000"/>
              </a:lnSpc>
              <a:defRPr>
                <a:solidFill>
                  <a:srgbClr val="A67C20"/>
                </a:solidFill>
              </a:defRPr>
            </a:lvl1pPr>
          </a:lstStyle>
          <a:p>
            <a:r>
              <a:t>életkor, év</a:t>
            </a:r>
          </a:p>
        </p:txBody>
      </p:sp>
      <p:sp>
        <p:nvSpPr>
          <p:cNvPr id="144" name="Shape 144"/>
          <p:cNvSpPr/>
          <p:nvPr/>
        </p:nvSpPr>
        <p:spPr>
          <a:xfrm>
            <a:off x="179511" y="1340767"/>
            <a:ext cx="875890"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150000"/>
              </a:lnSpc>
              <a:defRPr>
                <a:solidFill>
                  <a:srgbClr val="A67C20"/>
                </a:solidFill>
              </a:defRPr>
            </a:lvl1pPr>
          </a:lstStyle>
          <a:p>
            <a:r>
              <a:t>szint,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7.jpg" descr="Untitled-4.jpg"/>
          <p:cNvPicPr>
            <a:picLocks noChangeAspect="1"/>
          </p:cNvPicPr>
          <p:nvPr/>
        </p:nvPicPr>
        <p:blipFill>
          <a:blip r:embed="rId3">
            <a:extLst/>
          </a:blip>
          <a:stretch>
            <a:fillRect/>
          </a:stretch>
        </p:blipFill>
        <p:spPr>
          <a:xfrm>
            <a:off x="-107505" y="1078336"/>
            <a:ext cx="5580114" cy="5791024"/>
          </a:xfrm>
          <a:prstGeom prst="rect">
            <a:avLst/>
          </a:prstGeom>
          <a:ln w="12700">
            <a:miter lim="400000"/>
          </a:ln>
        </p:spPr>
      </p:pic>
      <p:pic>
        <p:nvPicPr>
          <p:cNvPr id="149" name="image8.png"/>
          <p:cNvPicPr>
            <a:picLocks noChangeAspect="1"/>
          </p:cNvPicPr>
          <p:nvPr/>
        </p:nvPicPr>
        <p:blipFill>
          <a:blip r:embed="rId4">
            <a:extLst/>
          </a:blip>
          <a:stretch>
            <a:fillRect/>
          </a:stretch>
        </p:blipFill>
        <p:spPr>
          <a:xfrm>
            <a:off x="5472607" y="1052736"/>
            <a:ext cx="3707905" cy="5805264"/>
          </a:xfrm>
          <a:prstGeom prst="rect">
            <a:avLst/>
          </a:prstGeom>
          <a:ln w="12700">
            <a:miter lim="400000"/>
          </a:ln>
        </p:spPr>
      </p:pic>
      <p:sp>
        <p:nvSpPr>
          <p:cNvPr id="150" name="Shape 150"/>
          <p:cNvSpPr/>
          <p:nvPr/>
        </p:nvSpPr>
        <p:spPr>
          <a:xfrm>
            <a:off x="611699" y="1162267"/>
            <a:ext cx="4176466" cy="475869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lnSpc>
                <a:spcPct val="150000"/>
              </a:lnSpc>
              <a:buSzPct val="100000"/>
              <a:buFont typeface="Arial"/>
              <a:buChar char="•"/>
              <a:defRPr>
                <a:solidFill>
                  <a:srgbClr val="404040"/>
                </a:solidFill>
              </a:defRPr>
            </a:pPr>
            <a:r>
              <a:t>Artrózis</a:t>
            </a:r>
          </a:p>
          <a:p>
            <a:pPr marL="285750" indent="-285750">
              <a:lnSpc>
                <a:spcPct val="150000"/>
              </a:lnSpc>
              <a:buSzPct val="100000"/>
              <a:buFont typeface="Arial"/>
              <a:buChar char="•"/>
              <a:defRPr>
                <a:solidFill>
                  <a:srgbClr val="404040"/>
                </a:solidFill>
              </a:defRPr>
            </a:pPr>
            <a:r>
              <a:t>Időskori ízületi kopás</a:t>
            </a:r>
          </a:p>
          <a:p>
            <a:pPr marL="285750" indent="-285750">
              <a:lnSpc>
                <a:spcPct val="150000"/>
              </a:lnSpc>
              <a:buSzPct val="100000"/>
              <a:buFont typeface="Arial"/>
              <a:buChar char="•"/>
              <a:defRPr>
                <a:solidFill>
                  <a:srgbClr val="404040"/>
                </a:solidFill>
              </a:defRPr>
            </a:pPr>
            <a:r>
              <a:t>Hosszantartó, túlzott terhelés</a:t>
            </a:r>
          </a:p>
          <a:p>
            <a:pPr marL="285750" indent="-285750">
              <a:lnSpc>
                <a:spcPct val="150000"/>
              </a:lnSpc>
              <a:buSzPct val="100000"/>
              <a:buFont typeface="Arial"/>
              <a:buChar char="•"/>
              <a:defRPr>
                <a:solidFill>
                  <a:srgbClr val="404040"/>
                </a:solidFill>
              </a:defRPr>
            </a:pPr>
            <a:r>
              <a:t>Egyoldalú terhelés</a:t>
            </a:r>
          </a:p>
          <a:p>
            <a:pPr marL="285750" indent="-285750">
              <a:lnSpc>
                <a:spcPct val="150000"/>
              </a:lnSpc>
              <a:buSzPct val="100000"/>
              <a:buFont typeface="Arial"/>
              <a:buChar char="•"/>
              <a:defRPr>
                <a:solidFill>
                  <a:srgbClr val="404040"/>
                </a:solidFill>
              </a:defRPr>
            </a:pPr>
            <a:r>
              <a:t>Túlsúly</a:t>
            </a:r>
          </a:p>
          <a:p>
            <a:pPr marL="285750" indent="-285750">
              <a:lnSpc>
                <a:spcPct val="150000"/>
              </a:lnSpc>
              <a:buSzPct val="100000"/>
              <a:buFont typeface="Arial"/>
              <a:buChar char="•"/>
              <a:defRPr>
                <a:solidFill>
                  <a:srgbClr val="404040"/>
                </a:solidFill>
              </a:defRPr>
            </a:pPr>
            <a:r>
              <a:t>Fokozott igénybevétel (sport)</a:t>
            </a:r>
          </a:p>
          <a:p>
            <a:pPr marL="285750" indent="-285750">
              <a:lnSpc>
                <a:spcPct val="150000"/>
              </a:lnSpc>
              <a:buSzPct val="100000"/>
              <a:buFont typeface="Arial"/>
              <a:buChar char="•"/>
              <a:defRPr>
                <a:solidFill>
                  <a:srgbClr val="404040"/>
                </a:solidFill>
              </a:defRPr>
            </a:pPr>
            <a:r>
              <a:t>Porckorong elváltozások</a:t>
            </a:r>
          </a:p>
          <a:p>
            <a:pPr marL="285750" indent="-285750">
              <a:lnSpc>
                <a:spcPct val="150000"/>
              </a:lnSpc>
              <a:buSzPct val="100000"/>
              <a:buFont typeface="Arial"/>
              <a:buChar char="•"/>
              <a:defRPr>
                <a:solidFill>
                  <a:srgbClr val="404040"/>
                </a:solidFill>
              </a:defRPr>
            </a:pPr>
            <a:r>
              <a:t>Ízületi sebészeti beavatkozás utáni rehabilitáció</a:t>
            </a:r>
          </a:p>
          <a:p>
            <a:pPr marL="285750" indent="-285750">
              <a:lnSpc>
                <a:spcPct val="150000"/>
              </a:lnSpc>
              <a:buSzPct val="100000"/>
              <a:buFont typeface="Arial"/>
              <a:buChar char="•"/>
              <a:defRPr>
                <a:solidFill>
                  <a:srgbClr val="404040"/>
                </a:solidFill>
              </a:defRPr>
            </a:pPr>
            <a:r>
              <a:t>Szültetett „X” vagy „O” lábgörbület</a:t>
            </a:r>
          </a:p>
          <a:p>
            <a:pPr marL="285750" indent="-285750">
              <a:lnSpc>
                <a:spcPct val="150000"/>
              </a:lnSpc>
              <a:buSzPct val="100000"/>
              <a:buFont typeface="Arial"/>
              <a:buChar char="•"/>
              <a:defRPr>
                <a:solidFill>
                  <a:srgbClr val="404040"/>
                </a:solidFill>
              </a:defRPr>
            </a:pPr>
            <a:r>
              <a:t>Tinédzserkori csontkinövés</a:t>
            </a:r>
          </a:p>
          <a:p>
            <a:pPr marL="285750" indent="-285750">
              <a:lnSpc>
                <a:spcPct val="150000"/>
              </a:lnSpc>
              <a:buSzPct val="100000"/>
              <a:buFont typeface="Arial"/>
              <a:buChar char="•"/>
              <a:defRPr>
                <a:solidFill>
                  <a:srgbClr val="404040"/>
                </a:solidFill>
              </a:defRPr>
            </a:pPr>
            <a:r>
              <a:t>Köszvény</a:t>
            </a:r>
          </a:p>
        </p:txBody>
      </p:sp>
      <p:sp>
        <p:nvSpPr>
          <p:cNvPr id="151" name="Shape 151"/>
          <p:cNvSpPr/>
          <p:nvPr/>
        </p:nvSpPr>
        <p:spPr>
          <a:xfrm>
            <a:off x="827583" y="260647"/>
            <a:ext cx="3239970" cy="612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500">
                <a:solidFill>
                  <a:srgbClr val="595959"/>
                </a:solidFill>
              </a:defRPr>
            </a:lvl1pPr>
          </a:lstStyle>
          <a:p>
            <a:r>
              <a:t>PROBLÉMÁK</a:t>
            </a:r>
          </a:p>
        </p:txBody>
      </p:sp>
      <p:sp>
        <p:nvSpPr>
          <p:cNvPr id="152" name="Shape 152"/>
          <p:cNvSpPr/>
          <p:nvPr/>
        </p:nvSpPr>
        <p:spPr>
          <a:xfrm>
            <a:off x="6228184" y="277778"/>
            <a:ext cx="2592289" cy="612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500">
                <a:solidFill>
                  <a:srgbClr val="595959"/>
                </a:solidFill>
              </a:defRPr>
            </a:pPr>
            <a:r>
              <a:t>KEZELÉSÜK:</a:t>
            </a:r>
          </a:p>
        </p:txBody>
      </p:sp>
      <p:sp>
        <p:nvSpPr>
          <p:cNvPr id="153" name="Shape 153"/>
          <p:cNvSpPr/>
          <p:nvPr/>
        </p:nvSpPr>
        <p:spPr>
          <a:xfrm>
            <a:off x="6444207" y="2060848"/>
            <a:ext cx="1494494" cy="485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130000"/>
              </a:lnSpc>
              <a:defRPr sz="2700">
                <a:solidFill>
                  <a:srgbClr val="404040"/>
                </a:solidFill>
              </a:defRPr>
            </a:lvl1pPr>
          </a:lstStyle>
          <a:p>
            <a:r>
              <a:t>INJEKCIÓ</a:t>
            </a:r>
          </a:p>
        </p:txBody>
      </p:sp>
      <p:sp>
        <p:nvSpPr>
          <p:cNvPr id="154" name="Shape 154"/>
          <p:cNvSpPr/>
          <p:nvPr/>
        </p:nvSpPr>
        <p:spPr>
          <a:xfrm>
            <a:off x="6578027" y="4725144"/>
            <a:ext cx="1776138"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nSpc>
                <a:spcPct val="130000"/>
              </a:lnSpc>
              <a:defRPr sz="3000" b="1">
                <a:solidFill>
                  <a:srgbClr val="262626"/>
                </a:solidFill>
              </a:defRPr>
            </a:pPr>
            <a:r>
              <a:t>B-</a:t>
            </a:r>
            <a:r>
              <a:rPr sz="3200"/>
              <a:t>LURON</a:t>
            </a:r>
          </a:p>
        </p:txBody>
      </p:sp>
      <p:pic>
        <p:nvPicPr>
          <p:cNvPr id="155" name="image9.pdf"/>
          <p:cNvPicPr>
            <a:picLocks noChangeAspect="1"/>
          </p:cNvPicPr>
          <p:nvPr/>
        </p:nvPicPr>
        <p:blipFill>
          <a:blip r:embed="rId5">
            <a:extLst/>
          </a:blip>
          <a:stretch>
            <a:fillRect/>
          </a:stretch>
        </p:blipFill>
        <p:spPr>
          <a:xfrm rot="21043922" flipV="1">
            <a:off x="5796136" y="3672156"/>
            <a:ext cx="3024337" cy="58536"/>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467543" y="44623"/>
            <a:ext cx="8229601" cy="1143001"/>
          </a:xfrm>
          <a:prstGeom prst="rect">
            <a:avLst/>
          </a:prstGeom>
        </p:spPr>
        <p:txBody>
          <a:bodyPr/>
          <a:lstStyle>
            <a:lvl1pPr>
              <a:defRPr>
                <a:solidFill>
                  <a:srgbClr val="595959"/>
                </a:solidFill>
              </a:defRPr>
            </a:lvl1pPr>
          </a:lstStyle>
          <a:p>
            <a:r>
              <a:t>B-LURON</a:t>
            </a:r>
          </a:p>
        </p:txBody>
      </p:sp>
      <p:sp>
        <p:nvSpPr>
          <p:cNvPr id="160" name="Shape 160"/>
          <p:cNvSpPr/>
          <p:nvPr/>
        </p:nvSpPr>
        <p:spPr>
          <a:xfrm>
            <a:off x="4851256" y="1700807"/>
            <a:ext cx="3744417" cy="2948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100" b="1">
                <a:solidFill>
                  <a:srgbClr val="595959"/>
                </a:solidFill>
              </a:defRPr>
            </a:pPr>
            <a:r>
              <a:t>    Összetétel:</a:t>
            </a:r>
          </a:p>
          <a:p>
            <a:pPr>
              <a:defRPr sz="2100" b="1">
                <a:solidFill>
                  <a:srgbClr val="595959"/>
                </a:solidFill>
              </a:defRPr>
            </a:pPr>
            <a:endParaRPr/>
          </a:p>
          <a:p>
            <a:pPr marL="342900" indent="-342900">
              <a:buSzPct val="100000"/>
              <a:buFont typeface="Arial"/>
              <a:buChar char="•"/>
              <a:defRPr sz="2100">
                <a:solidFill>
                  <a:srgbClr val="595959"/>
                </a:solidFill>
              </a:defRPr>
            </a:pPr>
            <a:r>
              <a:t>Hialuronsav</a:t>
            </a:r>
          </a:p>
          <a:p>
            <a:pPr marL="342900" indent="-342900">
              <a:buSzPct val="100000"/>
              <a:buFont typeface="Arial"/>
              <a:buChar char="•"/>
              <a:defRPr sz="2100">
                <a:solidFill>
                  <a:srgbClr val="595959"/>
                </a:solidFill>
              </a:defRPr>
            </a:pPr>
            <a:r>
              <a:t>Kondroitin-szulfát</a:t>
            </a:r>
          </a:p>
          <a:p>
            <a:pPr marL="342900" indent="-342900">
              <a:buSzPct val="100000"/>
              <a:buFont typeface="Arial"/>
              <a:buChar char="•"/>
              <a:defRPr sz="2100">
                <a:solidFill>
                  <a:srgbClr val="595959"/>
                </a:solidFill>
              </a:defRPr>
            </a:pPr>
            <a:r>
              <a:t>Invertált cukor</a:t>
            </a:r>
          </a:p>
          <a:p>
            <a:pPr marL="342900" indent="-342900">
              <a:buSzPct val="100000"/>
              <a:buFont typeface="Arial"/>
              <a:buChar char="•"/>
              <a:defRPr sz="2100">
                <a:solidFill>
                  <a:srgbClr val="595959"/>
                </a:solidFill>
              </a:defRPr>
            </a:pPr>
            <a:r>
              <a:t>E-vitamin</a:t>
            </a:r>
          </a:p>
          <a:p>
            <a:pPr marL="342900" indent="-342900">
              <a:buSzPct val="100000"/>
              <a:buFont typeface="Arial"/>
              <a:buChar char="•"/>
              <a:defRPr sz="2100">
                <a:solidFill>
                  <a:srgbClr val="595959"/>
                </a:solidFill>
              </a:defRPr>
            </a:pPr>
            <a:r>
              <a:t>Kálium-szorbát</a:t>
            </a:r>
          </a:p>
          <a:p>
            <a:pPr marL="342900" indent="-342900">
              <a:buSzPct val="100000"/>
              <a:buFont typeface="Arial"/>
              <a:buChar char="•"/>
              <a:defRPr sz="2100">
                <a:solidFill>
                  <a:srgbClr val="595959"/>
                </a:solidFill>
              </a:defRPr>
            </a:pPr>
            <a:r>
              <a:t>Víz</a:t>
            </a:r>
          </a:p>
        </p:txBody>
      </p:sp>
      <p:pic>
        <p:nvPicPr>
          <p:cNvPr id="161" name="image10.jpg" descr="Бутылка.jpg"/>
          <p:cNvPicPr>
            <a:picLocks noChangeAspect="1"/>
          </p:cNvPicPr>
          <p:nvPr/>
        </p:nvPicPr>
        <p:blipFill>
          <a:blip r:embed="rId3">
            <a:extLst/>
          </a:blip>
          <a:stretch>
            <a:fillRect/>
          </a:stretch>
        </p:blipFill>
        <p:spPr>
          <a:xfrm>
            <a:off x="1475655" y="1110735"/>
            <a:ext cx="2487799" cy="5270593"/>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518864" y="-18257"/>
            <a:ext cx="8229601" cy="1143001"/>
          </a:xfrm>
          <a:prstGeom prst="rect">
            <a:avLst/>
          </a:prstGeom>
        </p:spPr>
        <p:txBody>
          <a:bodyPr/>
          <a:lstStyle>
            <a:lvl1pPr>
              <a:defRPr>
                <a:solidFill>
                  <a:srgbClr val="595959"/>
                </a:solidFill>
              </a:defRPr>
            </a:lvl1pPr>
          </a:lstStyle>
          <a:p>
            <a:r>
              <a:t>További előnyök</a:t>
            </a:r>
          </a:p>
        </p:txBody>
      </p:sp>
      <p:sp>
        <p:nvSpPr>
          <p:cNvPr id="166" name="Shape 166"/>
          <p:cNvSpPr/>
          <p:nvPr/>
        </p:nvSpPr>
        <p:spPr>
          <a:xfrm>
            <a:off x="5076056" y="2492896"/>
            <a:ext cx="3089288" cy="2580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sz="2400"/>
            </a:pPr>
            <a:r>
              <a:t>felhalmozódás</a:t>
            </a:r>
          </a:p>
          <a:p>
            <a:pPr marL="342900" indent="-342900">
              <a:buSzPct val="100000"/>
              <a:buFont typeface="Arial"/>
              <a:buChar char="•"/>
              <a:defRPr sz="2400"/>
            </a:pPr>
            <a:endParaRPr/>
          </a:p>
          <a:p>
            <a:pPr marL="342900" indent="-342900">
              <a:buSzPct val="100000"/>
              <a:buFont typeface="Arial"/>
              <a:buChar char="•"/>
              <a:defRPr sz="2400"/>
            </a:pPr>
            <a:r>
              <a:t>termelődés</a:t>
            </a:r>
          </a:p>
          <a:p>
            <a:pPr marL="342900" indent="-342900">
              <a:buSzPct val="100000"/>
              <a:buFont typeface="Arial"/>
              <a:buChar char="•"/>
              <a:defRPr sz="2400"/>
            </a:pPr>
            <a:endParaRPr/>
          </a:p>
          <a:p>
            <a:pPr marL="342900" indent="-342900">
              <a:buSzPct val="100000"/>
              <a:buFont typeface="Arial"/>
              <a:buChar char="•"/>
              <a:defRPr sz="2400"/>
            </a:pPr>
            <a:r>
              <a:t>egészséges ízület</a:t>
            </a:r>
          </a:p>
          <a:p>
            <a:pPr marL="342900" indent="-342900">
              <a:buSzPct val="100000"/>
              <a:buFont typeface="Arial"/>
              <a:buChar char="•"/>
              <a:defRPr sz="2400"/>
            </a:pPr>
            <a:endParaRPr/>
          </a:p>
          <a:p>
            <a:pPr marL="342900" indent="-342900">
              <a:buSzPct val="100000"/>
              <a:buFont typeface="Arial"/>
              <a:buChar char="•"/>
              <a:defRPr sz="2400"/>
            </a:pPr>
            <a:r>
              <a:t>fiatalodás</a:t>
            </a:r>
          </a:p>
        </p:txBody>
      </p:sp>
      <p:pic>
        <p:nvPicPr>
          <p:cNvPr id="167" name="image11.jpg"/>
          <p:cNvPicPr>
            <a:picLocks noChangeAspect="1"/>
          </p:cNvPicPr>
          <p:nvPr/>
        </p:nvPicPr>
        <p:blipFill>
          <a:blip r:embed="rId3">
            <a:extLst/>
          </a:blip>
          <a:stretch>
            <a:fillRect/>
          </a:stretch>
        </p:blipFill>
        <p:spPr>
          <a:xfrm>
            <a:off x="1716554" y="1412775"/>
            <a:ext cx="2529446" cy="4968554"/>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On-screen Show (4:3)</PresentationFormat>
  <Paragraphs>274</Paragraphs>
  <Slides>19</Slides>
  <Notes>18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Тема Office</vt:lpstr>
      <vt:lpstr>PowerPoint Presentation</vt:lpstr>
      <vt:lpstr>A mozgás – maga az élet</vt:lpstr>
      <vt:lpstr>PowerPoint Presentation</vt:lpstr>
      <vt:lpstr>Az egészséges ízület</vt:lpstr>
      <vt:lpstr>A sérült ízület</vt:lpstr>
      <vt:lpstr>PowerPoint Presentation</vt:lpstr>
      <vt:lpstr>PowerPoint Presentation</vt:lpstr>
      <vt:lpstr>B-LURON</vt:lpstr>
      <vt:lpstr>További előnyök</vt:lpstr>
      <vt:lpstr>A megalkotás története</vt:lpstr>
      <vt:lpstr>A gyártás</vt:lpstr>
      <vt:lpstr>Termékünk egyedisége</vt:lpstr>
      <vt:lpstr>Hogyan hat a B-luron</vt:lpstr>
      <vt:lpstr>A B-luron hatékonysága</vt:lpstr>
      <vt:lpstr>Mire figyeljünk alkalmazása előtt?</vt:lpstr>
      <vt:lpstr>Gyógyítás vagy megelőzés?</vt:lpstr>
      <vt:lpstr>További segítség</vt:lpstr>
      <vt:lpstr>A helyes döntés!</vt:lpstr>
      <vt:lpstr>Valódi segítség ízületeinknek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Zofiya Beh-Nemeth</dc:creator>
  <cp:lastModifiedBy>Zofiya Beh-Nemeth</cp:lastModifiedBy>
  <cp:revision>1</cp:revision>
  <dcterms:modified xsi:type="dcterms:W3CDTF">2021-08-05T12:03:42Z</dcterms:modified>
</cp:coreProperties>
</file>