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3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
</Relationships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080768391181"/>
          <c:y val="0.0388758078252593"/>
          <c:w val="0.964876664483737"/>
          <c:h val="0.8920394769801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e13b3e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Ausztria</c:v>
                </c:pt>
                <c:pt idx="1">
                  <c:v>Franciaország</c:v>
                </c:pt>
                <c:pt idx="2">
                  <c:v>Németország</c:v>
                </c:pt>
                <c:pt idx="3">
                  <c:v>Hollandia</c:v>
                </c:pt>
                <c:pt idx="4">
                  <c:v>Spanyolország</c:v>
                </c:pt>
                <c:pt idx="5">
                  <c:v>Törökország</c:v>
                </c:pt>
                <c:pt idx="6">
                  <c:v>Oroszország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  <c:pt idx="6">
                  <c:v>56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e9c33a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Arial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Ausztria</c:v>
                </c:pt>
                <c:pt idx="1">
                  <c:v>Franciaország</c:v>
                </c:pt>
                <c:pt idx="2">
                  <c:v>Németország</c:v>
                </c:pt>
                <c:pt idx="3">
                  <c:v>Hollandia</c:v>
                </c:pt>
                <c:pt idx="4">
                  <c:v>Spanyolország</c:v>
                </c:pt>
                <c:pt idx="5">
                  <c:v>Törökország</c:v>
                </c:pt>
                <c:pt idx="6">
                  <c:v>Oroszország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57</c:v>
                </c:pt>
                <c:pt idx="3">
                  <c:v>37</c:v>
                </c:pt>
                <c:pt idx="4">
                  <c:v>32</c:v>
                </c:pt>
                <c:pt idx="5">
                  <c:v>74</c:v>
                </c:pt>
                <c:pt idx="6">
                  <c:v>84</c:v>
                </c:pt>
              </c:numCache>
            </c:numRef>
          </c:val>
        </c:ser>
        <c:gapWidth val="150"/>
        <c:overlap val="0"/>
        <c:axId val="65651448"/>
        <c:axId val="76540559"/>
      </c:barChart>
      <c:catAx>
        <c:axId val="65651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Helvetica Light"/>
                <a:ea typeface="Arial"/>
              </a:defRPr>
            </a:pPr>
          </a:p>
        </c:txPr>
        <c:crossAx val="76540559"/>
        <c:crosses val="autoZero"/>
        <c:auto val="1"/>
        <c:lblAlgn val="ctr"/>
        <c:lblOffset val="100"/>
        <c:noMultiLvlLbl val="0"/>
      </c:catAx>
      <c:valAx>
        <c:axId val="76540559"/>
        <c:scaling>
          <c:orientation val="minMax"/>
        </c:scaling>
        <c:delete val="0"/>
        <c:axPos val="l"/>
        <c:majorGridlines>
          <c:spPr>
            <a:ln w="12600">
              <a:solidFill>
                <a:srgbClr val="888888"/>
              </a:solidFill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Arial"/>
                <a:ea typeface="Arial"/>
              </a:defRPr>
            </a:pPr>
          </a:p>
        </c:txPr>
        <c:crossAx val="65651448"/>
        <c:crosses val="autoZero"/>
        <c:crossBetween val="between"/>
        <c:majorUnit val="10"/>
        <c:minorUnit val="5"/>
      </c:valAx>
      <c:spPr>
        <a:noFill/>
        <a:ln w="12600">
          <a:noFill/>
        </a:ln>
      </c:spPr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6B9937EF-1174-4313-81C6-C350534A2C2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Az emberi test egy rendkívül összetett rendszer, amelyben minden elem állandó kölcsönhatásban van egymással.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Az, hogy ezek mennyire jól működnek együtt, közvetlen hatással van az ember egészségére és általános jólétére.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A vitaminok hatékonyságát "segítő molekulák", azaz kofaktorok fokozhatják.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Ezek olyan vegyületek, amelyek részt vesznek a biokémiai folyamatokban.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A D-vitamin aktivitását fokozó legfontosabb kofaktorok a következők: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Kalcium: A D-vitamin szabályozza a szervezet kalciumszintjét. Az ásványi anyag csak megfelelő mennyiségű D-vitamin mellett szívódik fel jól. Ezért a két anyag elválaszthatatlanul összekapcsolódik.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Magnézium: Ennek az elemnek számos funkciója van. Szükséges például ahhoz, hogy a táplálékot energiává alakítsuk. A magnézium részt vesz a kalcium, a foszfor, a nátrium, a kálium és a D-vitamin felszívódásában is. A magnéziumhiányt nemcsak étrend-kiegészítőkkel lehet orvosolni, hanem olyan élelmiszerek beiktatásával is, mint a spenót, a diófélék, a magvak és a teljes kiőrlésű gabonafélék.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K-vitamin: Ez az elem felelős a csontok egészségéért, valamint a véralvadás fokozásáért, így egyszerűen nélkülözhetetlen az emberi szervezet számára. Ha ez hiányzik, az emberek a legkisebb sérüléstől is elkezdenek meghalni. A D- és K-vitaminok együtt dolgoznak, amikor a csontok megfelelő fejlődéséről van szó. A K-vitamint olyan ételekkel lehet pótolni, mint a fodros kel, a spenót, a máj, a tojás és a kemény sajt.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Cink: Egy többfunkciós elem. Segíti a szervezet növekedését és fejlődését, az új sejtek képződését, a fertőzések leküzdését, valamint a zsírok, szénhidrátok és fehérjék asszimilációját. A cink a D-vitamin felszívódásának elősegítésében is fontos, és segít biztosítani a kalcium bejutását a csontszövetekbe. A cinket húsból, zöldségekből és egyes gabonafélékből nyerhetjük.Bór. Az embereknek nincs nagy szükségük ebből az anyagból, de pótolhatatlan. A bór részt vesz a D-vitamin anyagcseréjében és felszívódásában. Mogyoróvajban, borban, avokádóban, szultánban és egyes leveles zöldségekben található.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2000" spc="-1" strike="noStrike">
                <a:latin typeface="Arial"/>
              </a:rPr>
              <a:t>A-vitamin: Irányítja a fehérjeszintézist. A D-vitaminnal együtt hozzájárul a genetikai kódhoz. Ha valakinek retinolhiánya van, a D-vitamin működése károsodik. Az A-vitamin megtalálható a sárgarépában, a mangóban, a májban, a vajban, a sajtban és a tejben. A retinol zsírban oldódó anyag és erős antioxidáns. Ha növényi élelmiszerekből származik, akkor zsírtartalmú ételekkel kell kombinálni. Így a retinol jobban felszívódik.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Жирорастворимый витамин D считается именно природной формой элемента. Так как сам по себе витамин D — жирорастворимый, его поступление в организм в комплексе с кокосовым маслом наиболее естественно. Жирорастворимый колекальциферол имеет склонность накапливаться в печени или жировой ткани, что позволяет создавать своего рода запас витамина в организме.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Кокосовое масло (МСТ) активно применяется в различных сферах жизни. Его применение в составе D-Spray будет полезно: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- для похудения;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- при нарушении пищеварения;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- при иммунодефиците;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- для обеспечения энергией во время занятий спортом;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- при когнитивных нарушениях (связанных с памятью, вниманием и т.д.).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1000" spc="-1" strike="noStrike">
                <a:latin typeface="Arial"/>
              </a:rPr>
              <a:t>A D-vitamin két formában létezik: </a:t>
            </a:r>
            <a:endParaRPr b="0" lang="ru-RU" sz="1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1000" spc="-1" strike="noStrike">
                <a:latin typeface="Arial"/>
              </a:rPr>
              <a:t>A D3-vitamin (kolekalciferol) az UV-sugarak hatására szintetizálódik a bőrben, és állati termékekben is megtalálható.</a:t>
            </a:r>
            <a:endParaRPr b="0" lang="ru-RU" sz="1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1000" spc="-1" strike="noStrike">
                <a:latin typeface="Arial"/>
              </a:rPr>
              <a:t>D2-vitamin (ergokalciferol) - egyes növényekben, gombákban és élesztőben található. </a:t>
            </a:r>
            <a:endParaRPr b="0" lang="ru-RU" sz="1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u-HU" sz="1000" spc="-1" strike="noStrike">
                <a:latin typeface="Arial"/>
              </a:rPr>
              <a:t>Tudományos kutatások szerint a D3-vitamin-kiegészítők hatékonyabban növelik a vér szintjét, mint a D2-vitamin.(*) Tripkovic L. et al. Comparison of vitamin D2 and vitamin D3 supplementation in raising serum 25-hydroxyvitamin D status: a systematic review and meta-analysis // Am. J. Clin. Nutr. 2012. Vol. 95, № 6. P. 1357-1364.</a:t>
            </a:r>
            <a:endParaRPr b="0" lang="ru-RU" sz="1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5ED0E46B-2560-438C-9A72-F967979A793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3f9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2efea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B113D71-6189-4C70-AA0D-28D636177F6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160" cy="2289240"/>
          </a:xfrm>
          <a:prstGeom prst="rect">
            <a:avLst/>
          </a:prstGeom>
        </p:spPr>
        <p:txBody>
          <a:bodyPr lIns="0" rIns="0" tIns="0" bIns="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Title Text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160" cy="79542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364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Body Level One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364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Body Level Two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764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Body Level Three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564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Body Level Four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564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Body Level Five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B009491-35AC-48DE-833F-0C2196ED0848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3" name="image3.png" descr="image3.png"/>
          <p:cNvPicPr/>
          <p:nvPr/>
        </p:nvPicPr>
        <p:blipFill>
          <a:blip r:embed="rId2"/>
          <a:stretch/>
        </p:blipFill>
        <p:spPr>
          <a:xfrm>
            <a:off x="-1322640" y="-49680"/>
            <a:ext cx="27028080" cy="15202800"/>
          </a:xfrm>
          <a:prstGeom prst="rect">
            <a:avLst/>
          </a:prstGeom>
          <a:ln w="12700">
            <a:noFill/>
          </a:ln>
        </p:spPr>
      </p:pic>
      <p:pic>
        <p:nvPicPr>
          <p:cNvPr id="124" name="image4.png" descr="image4.png"/>
          <p:cNvPicPr/>
          <p:nvPr/>
        </p:nvPicPr>
        <p:blipFill>
          <a:blip r:embed="rId3"/>
          <a:stretch/>
        </p:blipFill>
        <p:spPr>
          <a:xfrm>
            <a:off x="-1389600" y="-87480"/>
            <a:ext cx="27162000" cy="15278040"/>
          </a:xfrm>
          <a:prstGeom prst="rect">
            <a:avLst/>
          </a:prstGeom>
          <a:ln w="12700">
            <a:noFill/>
          </a:ln>
        </p:spPr>
      </p:pic>
      <p:sp>
        <p:nvSpPr>
          <p:cNvPr id="125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45BD030-DA24-4FAE-A64A-ED48F7A27F15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image1.png" descr="image1.png"/>
          <p:cNvPicPr/>
          <p:nvPr/>
        </p:nvPicPr>
        <p:blipFill>
          <a:blip r:embed="rId2"/>
          <a:srcRect l="0" t="0" r="138" b="0"/>
          <a:stretch/>
        </p:blipFill>
        <p:spPr>
          <a:xfrm>
            <a:off x="-113400" y="-168120"/>
            <a:ext cx="24893640" cy="14051160"/>
          </a:xfrm>
          <a:prstGeom prst="rect">
            <a:avLst/>
          </a:prstGeom>
          <a:ln w="12700"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E8D6AAD0-C4A3-4B18-99AC-33BDD7B31560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slideLayout" Target="../slideLayouts/slideLayout5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slideLayout" Target="../slideLayouts/slideLayout3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faculty.ksu.edu.sa/sites/default/files/color_atlas_of_biochemistry_2nd_ed.pdf" TargetMode="External"/><Relationship Id="rId2" Type="http://schemas.openxmlformats.org/officeDocument/2006/relationships/hyperlink" Target="https://faculty.ksu.edu.sa/sites/default/files/color_atlas_of_biochemistry_2nd_ed.pdf" TargetMode="External"/><Relationship Id="rId3" Type="http://schemas.openxmlformats.org/officeDocument/2006/relationships/hyperlink" Target="https://faculty.ksu.edu.sa/sites/default/files/color_atlas_of_biochemistry_2nd_ed.pdf" TargetMode="External"/><Relationship Id="rId4" Type="http://schemas.openxmlformats.org/officeDocument/2006/relationships/hyperlink" Target="https://earthobservatory.nasa.gov/features/UVB/uvb_radiation3.php" TargetMode="External"/><Relationship Id="rId5" Type="http://schemas.openxmlformats.org/officeDocument/2006/relationships/hyperlink" Target="https://earthobservatory.nasa.gov/features/UVB/uvb_radiation3.php" TargetMode="External"/><Relationship Id="rId6" Type="http://schemas.openxmlformats.org/officeDocument/2006/relationships/hyperlink" Target="https://pubmed.ncbi.nlm.nih.gov/31548595/" TargetMode="External"/><Relationship Id="rId7" Type="http://schemas.openxmlformats.org/officeDocument/2006/relationships/hyperlink" Target="https://pubmed.ncbi.nlm.nih.gov/31548595/" TargetMode="External"/><Relationship Id="rId8" Type="http://schemas.openxmlformats.org/officeDocument/2006/relationships/hyperlink" Target="https://pubmed.ncbi.nlm.nih.gov/28516265/" TargetMode="External"/><Relationship Id="rId9" Type="http://schemas.openxmlformats.org/officeDocument/2006/relationships/hyperlink" Target="https://pubmed.ncbi.nlm.nih.gov/28516265/" TargetMode="External"/><Relationship Id="rId10" Type="http://schemas.openxmlformats.org/officeDocument/2006/relationships/hyperlink" Target="https://pubmed.ncbi.nlm.nih.gov/28516265/" TargetMode="External"/><Relationship Id="rId11" Type="http://schemas.openxmlformats.org/officeDocument/2006/relationships/hyperlink" Target="https://pubmed.ncbi.nlm.nih.gov/22275473/" TargetMode="External"/><Relationship Id="rId12" Type="http://schemas.openxmlformats.org/officeDocument/2006/relationships/hyperlink" Target="https://pubmed.ncbi.nlm.nih.gov/22275473/" TargetMode="External"/><Relationship Id="rId13" Type="http://schemas.openxmlformats.org/officeDocument/2006/relationships/hyperlink" Target="https://pubmed.ncbi.nlm.nih.gov/32217340/" TargetMode="External"/><Relationship Id="rId14" Type="http://schemas.openxmlformats.org/officeDocument/2006/relationships/hyperlink" Target="https://pubmed.ncbi.nlm.nih.gov/32217340/" TargetMode="External"/><Relationship Id="rId15" Type="http://schemas.openxmlformats.org/officeDocument/2006/relationships/hyperlink" Target="https://pubmed.ncbi.nlm.nih.gov/32217340/" TargetMode="External"/><Relationship Id="rId16" Type="http://schemas.openxmlformats.org/officeDocument/2006/relationships/hyperlink" Target="https://www.ncbi.nlm.nih.gov/pmc/articles/PMC3447082/" TargetMode="External"/><Relationship Id="rId17" Type="http://schemas.openxmlformats.org/officeDocument/2006/relationships/hyperlink" Target="https://www.ncbi.nlm.nih.gov/pmc/articles/PMC3447082/" TargetMode="External"/><Relationship Id="rId18" Type="http://schemas.openxmlformats.org/officeDocument/2006/relationships/hyperlink" Target="https://www.ncbi.nlm.nih.gov/pmc/articles/PMC3447082/" TargetMode="External"/><Relationship Id="rId19" Type="http://schemas.openxmlformats.org/officeDocument/2006/relationships/hyperlink" Target="https://pubmed.ncbi.nlm.nih.gov/18541825/" TargetMode="External"/><Relationship Id="rId20" Type="http://schemas.openxmlformats.org/officeDocument/2006/relationships/hyperlink" Target="https://pubmed.ncbi.nlm.nih.gov/18541825/" TargetMode="External"/><Relationship Id="rId21" Type="http://schemas.openxmlformats.org/officeDocument/2006/relationships/hyperlink" Target="https://pubmed.ncbi.nlm.nih.gov/18635847/" TargetMode="External"/><Relationship Id="rId22" Type="http://schemas.openxmlformats.org/officeDocument/2006/relationships/hyperlink" Target="https://pubmed.ncbi.nlm.nih.gov/18635847/" TargetMode="External"/><Relationship Id="rId23" Type="http://schemas.openxmlformats.org/officeDocument/2006/relationships/hyperlink" Target="https://pubmed.ncbi.nlm.nih.gov/18635847/" TargetMode="External"/><Relationship Id="rId24" Type="http://schemas.openxmlformats.org/officeDocument/2006/relationships/hyperlink" Target="https://pubmed.ncbi.nlm.nih.gov/18682515/" TargetMode="External"/><Relationship Id="rId25" Type="http://schemas.openxmlformats.org/officeDocument/2006/relationships/hyperlink" Target="https://pubmed.ncbi.nlm.nih.gov/18682515/" TargetMode="External"/><Relationship Id="rId26" Type="http://schemas.openxmlformats.org/officeDocument/2006/relationships/hyperlink" Target="https://pubmed.ncbi.nlm.nih.gov/18682515/" TargetMode="External"/><Relationship Id="rId27" Type="http://schemas.openxmlformats.org/officeDocument/2006/relationships/hyperlink" Target="https://pubmed.ncbi.nlm.nih.gov/17264183/" TargetMode="External"/><Relationship Id="rId28" Type="http://schemas.openxmlformats.org/officeDocument/2006/relationships/hyperlink" Target="https://pubmed.ncbi.nlm.nih.gov/17264183/" TargetMode="External"/><Relationship Id="rId29" Type="http://schemas.openxmlformats.org/officeDocument/2006/relationships/hyperlink" Target="https://pubmed.ncbi.nlm.nih.gov/17264183/" TargetMode="External"/><Relationship Id="rId30" Type="http://schemas.openxmlformats.org/officeDocument/2006/relationships/hyperlink" Target="https://pubmed.ncbi.nlm.nih.gov/19307517/" TargetMode="External"/><Relationship Id="rId31" Type="http://schemas.openxmlformats.org/officeDocument/2006/relationships/hyperlink" Target="https://pubmed.ncbi.nlm.nih.gov/19307517/" TargetMode="External"/><Relationship Id="rId32" Type="http://schemas.openxmlformats.org/officeDocument/2006/relationships/hyperlink" Target="https://pubmed.ncbi.nlm.nih.gov/19307517/" TargetMode="External"/><Relationship Id="rId33" Type="http://schemas.openxmlformats.org/officeDocument/2006/relationships/hyperlink" Target="https://pubmed.ncbi.nlm.nih.gov/19797342/" TargetMode="External"/><Relationship Id="rId34" Type="http://schemas.openxmlformats.org/officeDocument/2006/relationships/hyperlink" Target="https://pubmed.ncbi.nlm.nih.gov/19797342/" TargetMode="External"/><Relationship Id="rId35" Type="http://schemas.openxmlformats.org/officeDocument/2006/relationships/hyperlink" Target="https://pubmed.ncbi.nlm.nih.gov/19797342/" TargetMode="External"/><Relationship Id="rId36" Type="http://schemas.openxmlformats.org/officeDocument/2006/relationships/image" Target="../media/image78.png"/><Relationship Id="rId37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3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chart" Target="../charts/chart3.xml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3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slideLayout" Target="../slideLayouts/slideLayout39.xml"/><Relationship Id="rId1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slideLayout" Target="../slideLayouts/slideLayout5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1.jpeg 1" descr=""/>
          <p:cNvPicPr/>
          <p:nvPr/>
        </p:nvPicPr>
        <p:blipFill>
          <a:blip r:embed="rId1"/>
          <a:srcRect l="644" t="2230" r="1483" b="2226"/>
          <a:stretch/>
        </p:blipFill>
        <p:spPr>
          <a:xfrm>
            <a:off x="-171360" y="-228600"/>
            <a:ext cx="26117280" cy="14344200"/>
          </a:xfrm>
          <a:prstGeom prst="rect">
            <a:avLst/>
          </a:prstGeom>
          <a:ln w="12700">
            <a:noFill/>
          </a:ln>
        </p:spPr>
      </p:pic>
      <p:pic>
        <p:nvPicPr>
          <p:cNvPr id="212" name="image5.png" descr="image5.png"/>
          <p:cNvPicPr/>
          <p:nvPr/>
        </p:nvPicPr>
        <p:blipFill>
          <a:blip r:embed="rId2"/>
          <a:stretch/>
        </p:blipFill>
        <p:spPr>
          <a:xfrm>
            <a:off x="1429200" y="92772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213" name="D-Spray"/>
          <p:cNvSpPr/>
          <p:nvPr/>
        </p:nvSpPr>
        <p:spPr>
          <a:xfrm>
            <a:off x="1429200" y="4643640"/>
            <a:ext cx="13570560" cy="200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200" spc="-1" strike="noStrike" cap="all">
                <a:solidFill>
                  <a:srgbClr val="fd7042"/>
                </a:solidFill>
                <a:latin typeface="Arial"/>
                <a:ea typeface="Arial"/>
              </a:rPr>
              <a:t>D-S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pray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 2000</a:t>
            </a:r>
            <a:endParaRPr b="0" lang="ru-RU" sz="12200" spc="-1" strike="noStrike">
              <a:latin typeface="Arial"/>
            </a:endParaRPr>
          </a:p>
        </p:txBody>
      </p:sp>
      <p:sp>
        <p:nvSpPr>
          <p:cNvPr id="214" name="Лучи здоровья"/>
          <p:cNvSpPr/>
          <p:nvPr/>
        </p:nvSpPr>
        <p:spPr>
          <a:xfrm>
            <a:off x="1429200" y="6623640"/>
            <a:ext cx="9445320" cy="1240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7200" spc="-1" strike="noStrike">
                <a:solidFill>
                  <a:srgbClr val="fd7042"/>
                </a:solidFill>
                <a:latin typeface="Arial"/>
                <a:ea typeface="Arial"/>
              </a:rPr>
              <a:t>Az egészség sugarai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15" name="В 5 раз больше витамина D"/>
          <p:cNvSpPr/>
          <p:nvPr/>
        </p:nvSpPr>
        <p:spPr>
          <a:xfrm>
            <a:off x="1429200" y="8109000"/>
            <a:ext cx="10816920" cy="100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6000" spc="-1" strike="noStrike">
                <a:solidFill>
                  <a:srgbClr val="ffffff"/>
                </a:solidFill>
                <a:latin typeface="Arial"/>
                <a:ea typeface="Arial"/>
              </a:rPr>
              <a:t>5x több D3-vitamin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*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216" name="В 5 раз больше витамина D"/>
          <p:cNvSpPr/>
          <p:nvPr/>
        </p:nvSpPr>
        <p:spPr>
          <a:xfrm>
            <a:off x="1429200" y="12732840"/>
            <a:ext cx="1081692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d7042"/>
                </a:solidFill>
                <a:latin typeface="Arial"/>
                <a:ea typeface="Arial"/>
              </a:rPr>
              <a:t>*</a:t>
            </a:r>
            <a:r>
              <a:rPr b="0" lang="hu-HU" sz="3000" spc="-1" strike="noStrike">
                <a:solidFill>
                  <a:srgbClr val="fd7042"/>
                </a:solidFill>
                <a:latin typeface="Arial"/>
                <a:ea typeface="Arial"/>
              </a:rPr>
              <a:t>a másik D-Spray termékhez képest 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40.png" descr="image40.png"/>
          <p:cNvPicPr/>
          <p:nvPr/>
        </p:nvPicPr>
        <p:blipFill>
          <a:blip r:embed="rId1"/>
          <a:srcRect l="7295" t="0" r="7295" b="0"/>
          <a:stretch/>
        </p:blipFill>
        <p:spPr>
          <a:xfrm>
            <a:off x="1573560" y="8628840"/>
            <a:ext cx="1244520" cy="1399680"/>
          </a:xfrm>
          <a:prstGeom prst="rect">
            <a:avLst/>
          </a:prstGeom>
          <a:ln w="12700">
            <a:noFill/>
          </a:ln>
        </p:spPr>
      </p:pic>
      <p:sp>
        <p:nvSpPr>
          <p:cNvPr id="350" name="Кружок"/>
          <p:cNvSpPr/>
          <p:nvPr/>
        </p:nvSpPr>
        <p:spPr>
          <a:xfrm>
            <a:off x="14187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1" name="image41.png" descr="image41.png"/>
          <p:cNvPicPr/>
          <p:nvPr/>
        </p:nvPicPr>
        <p:blipFill>
          <a:blip r:embed="rId2"/>
          <a:stretch/>
        </p:blipFill>
        <p:spPr>
          <a:xfrm>
            <a:off x="-785160" y="7197120"/>
            <a:ext cx="24893640" cy="583560"/>
          </a:xfrm>
          <a:prstGeom prst="rect">
            <a:avLst/>
          </a:prstGeom>
          <a:ln w="12700">
            <a:noFill/>
          </a:ln>
        </p:spPr>
      </p:pic>
      <p:pic>
        <p:nvPicPr>
          <p:cNvPr id="352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5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54" name="image12.png" descr="image12.png"/>
          <p:cNvPicPr/>
          <p:nvPr/>
        </p:nvPicPr>
        <p:blipFill>
          <a:blip r:embed="rId4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55" name="Часто люди не замечают  симптомы дефицита витамина D"/>
          <p:cNvSpPr/>
          <p:nvPr/>
        </p:nvSpPr>
        <p:spPr>
          <a:xfrm>
            <a:off x="1323000" y="835560"/>
            <a:ext cx="22170600" cy="258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8000" spc="-1" strike="noStrike">
                <a:solidFill>
                  <a:srgbClr val="ffffff"/>
                </a:solidFill>
                <a:latin typeface="Arial"/>
                <a:ea typeface="Arial"/>
              </a:rPr>
              <a:t>Az emberek gyakran nem veszik észre</a:t>
            </a:r>
            <a:br/>
            <a:r>
              <a:rPr b="1" lang="hu-HU" sz="8000" spc="-1" strike="noStrike">
                <a:solidFill>
                  <a:srgbClr val="fdf098"/>
                </a:solidFill>
                <a:latin typeface="Arial"/>
                <a:ea typeface="Arial"/>
              </a:rPr>
              <a:t>a D-vitamin hiány tüneteit</a:t>
            </a:r>
            <a:r>
              <a:rPr b="1" lang="hu-HU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56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357" name="image13.png" descr="image13.png"/>
            <p:cNvPicPr/>
            <p:nvPr/>
          </p:nvPicPr>
          <p:blipFill>
            <a:blip r:embed="rId5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8" name="image14.png" descr="image14.png"/>
            <p:cNvPicPr/>
            <p:nvPr/>
          </p:nvPicPr>
          <p:blipFill>
            <a:blip r:embed="rId6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59" name="О гиповитаминозе могут косвенно сообщать некоторые признаки.…"/>
          <p:cNvSpPr/>
          <p:nvPr/>
        </p:nvSpPr>
        <p:spPr>
          <a:xfrm>
            <a:off x="1323000" y="4084200"/>
            <a:ext cx="20256840" cy="14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600" spc="-111" strike="noStrike">
                <a:solidFill>
                  <a:srgbClr val="ffffff"/>
                </a:solidFill>
                <a:latin typeface="Arial"/>
                <a:ea typeface="Arial"/>
              </a:rPr>
              <a:t>A hipovitaminózist közvetve bizonyos jelek is jelezhetik.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600" spc="-111" strike="noStrike">
                <a:solidFill>
                  <a:srgbClr val="ffffff"/>
                </a:solidFill>
                <a:latin typeface="Arial"/>
                <a:ea typeface="Arial"/>
              </a:rPr>
              <a:t>Ezek a következők lehetnek: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60" name="Хрупкость костей, боли в спине и суставах"/>
          <p:cNvSpPr/>
          <p:nvPr/>
        </p:nvSpPr>
        <p:spPr>
          <a:xfrm>
            <a:off x="304560" y="10387800"/>
            <a:ext cx="3781800" cy="184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97" strike="noStrike">
                <a:solidFill>
                  <a:srgbClr val="ffffff"/>
                </a:solidFill>
                <a:latin typeface="Arial"/>
                <a:ea typeface="Arial"/>
              </a:rPr>
              <a:t>Törékeny csontok, hát- és ízületi fájdalom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61" name="Изменения настроения — апатия"/>
          <p:cNvSpPr/>
          <p:nvPr/>
        </p:nvSpPr>
        <p:spPr>
          <a:xfrm>
            <a:off x="19562040" y="10461960"/>
            <a:ext cx="350928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03" strike="noStrike">
                <a:solidFill>
                  <a:srgbClr val="ffffff"/>
                </a:solidFill>
                <a:latin typeface="Arial"/>
                <a:ea typeface="Arial"/>
              </a:rPr>
              <a:t>Hangulatingadozás — аpátia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62" name="Снижение выносливости"/>
          <p:cNvSpPr/>
          <p:nvPr/>
        </p:nvSpPr>
        <p:spPr>
          <a:xfrm>
            <a:off x="8357040" y="10432440"/>
            <a:ext cx="331740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Csökkent állóképesség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63" name="Мышечная слабость"/>
          <p:cNvSpPr/>
          <p:nvPr/>
        </p:nvSpPr>
        <p:spPr>
          <a:xfrm>
            <a:off x="4697280" y="10435680"/>
            <a:ext cx="2966760" cy="653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03" strike="noStrike">
                <a:solidFill>
                  <a:srgbClr val="ffffff"/>
                </a:solidFill>
                <a:latin typeface="Arial"/>
                <a:ea typeface="Arial"/>
              </a:rPr>
              <a:t>Izomgyengeség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64" name="Частые респираторные инфекции"/>
          <p:cNvSpPr/>
          <p:nvPr/>
        </p:nvSpPr>
        <p:spPr>
          <a:xfrm>
            <a:off x="12120480" y="10432440"/>
            <a:ext cx="313056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Gyakori léguti fertőzések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65" name="Обострение кожных заболеваний"/>
          <p:cNvSpPr/>
          <p:nvPr/>
        </p:nvSpPr>
        <p:spPr>
          <a:xfrm>
            <a:off x="15841080" y="10456560"/>
            <a:ext cx="313056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Bőrbetegségek súlyosbodása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66" name="Сгруппировать"/>
          <p:cNvGrpSpPr/>
          <p:nvPr/>
        </p:nvGrpSpPr>
        <p:grpSpPr>
          <a:xfrm>
            <a:off x="2040120" y="7380360"/>
            <a:ext cx="311040" cy="1150560"/>
            <a:chOff x="2040120" y="7380360"/>
            <a:chExt cx="311040" cy="1150560"/>
          </a:xfrm>
        </p:grpSpPr>
        <p:sp>
          <p:nvSpPr>
            <p:cNvPr id="367" name="Кружок"/>
            <p:cNvSpPr/>
            <p:nvPr/>
          </p:nvSpPr>
          <p:spPr>
            <a:xfrm rot="16200000">
              <a:off x="20401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Линия"/>
            <p:cNvSpPr/>
            <p:nvPr/>
          </p:nvSpPr>
          <p:spPr>
            <a:xfrm flipV="1">
              <a:off x="21960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69" name="Сгруппировать"/>
          <p:cNvGrpSpPr/>
          <p:nvPr/>
        </p:nvGrpSpPr>
        <p:grpSpPr>
          <a:xfrm>
            <a:off x="5891400" y="7380360"/>
            <a:ext cx="311040" cy="1150560"/>
            <a:chOff x="5891400" y="7380360"/>
            <a:chExt cx="311040" cy="1150560"/>
          </a:xfrm>
        </p:grpSpPr>
        <p:sp>
          <p:nvSpPr>
            <p:cNvPr id="370" name="Кружок"/>
            <p:cNvSpPr/>
            <p:nvPr/>
          </p:nvSpPr>
          <p:spPr>
            <a:xfrm rot="16200000">
              <a:off x="589140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Линия"/>
            <p:cNvSpPr/>
            <p:nvPr/>
          </p:nvSpPr>
          <p:spPr>
            <a:xfrm flipV="1">
              <a:off x="604728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2" name="Сгруппировать"/>
          <p:cNvGrpSpPr/>
          <p:nvPr/>
        </p:nvGrpSpPr>
        <p:grpSpPr>
          <a:xfrm>
            <a:off x="9704520" y="7380360"/>
            <a:ext cx="311040" cy="1150560"/>
            <a:chOff x="9704520" y="7380360"/>
            <a:chExt cx="311040" cy="1150560"/>
          </a:xfrm>
        </p:grpSpPr>
        <p:sp>
          <p:nvSpPr>
            <p:cNvPr id="373" name="Кружок"/>
            <p:cNvSpPr/>
            <p:nvPr/>
          </p:nvSpPr>
          <p:spPr>
            <a:xfrm rot="16200000">
              <a:off x="97045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4" name="Линия"/>
            <p:cNvSpPr/>
            <p:nvPr/>
          </p:nvSpPr>
          <p:spPr>
            <a:xfrm flipV="1">
              <a:off x="98604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5" name="Сгруппировать"/>
          <p:cNvGrpSpPr/>
          <p:nvPr/>
        </p:nvGrpSpPr>
        <p:grpSpPr>
          <a:xfrm>
            <a:off x="13530240" y="7380360"/>
            <a:ext cx="311040" cy="1150560"/>
            <a:chOff x="13530240" y="7380360"/>
            <a:chExt cx="311040" cy="1150560"/>
          </a:xfrm>
        </p:grpSpPr>
        <p:sp>
          <p:nvSpPr>
            <p:cNvPr id="376" name="Кружок"/>
            <p:cNvSpPr/>
            <p:nvPr/>
          </p:nvSpPr>
          <p:spPr>
            <a:xfrm rot="16200000">
              <a:off x="13530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7" name="Линия"/>
            <p:cNvSpPr/>
            <p:nvPr/>
          </p:nvSpPr>
          <p:spPr>
            <a:xfrm flipV="1">
              <a:off x="1368576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78" name="Сгруппировать"/>
          <p:cNvGrpSpPr/>
          <p:nvPr/>
        </p:nvGrpSpPr>
        <p:grpSpPr>
          <a:xfrm>
            <a:off x="17406720" y="7380360"/>
            <a:ext cx="311040" cy="1150560"/>
            <a:chOff x="17406720" y="7380360"/>
            <a:chExt cx="311040" cy="1150560"/>
          </a:xfrm>
        </p:grpSpPr>
        <p:sp>
          <p:nvSpPr>
            <p:cNvPr id="379" name="Кружок"/>
            <p:cNvSpPr/>
            <p:nvPr/>
          </p:nvSpPr>
          <p:spPr>
            <a:xfrm rot="16200000">
              <a:off x="174067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0" name="Линия"/>
            <p:cNvSpPr/>
            <p:nvPr/>
          </p:nvSpPr>
          <p:spPr>
            <a:xfrm flipV="1">
              <a:off x="175626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1" name="Сгруппировать"/>
          <p:cNvGrpSpPr/>
          <p:nvPr/>
        </p:nvGrpSpPr>
        <p:grpSpPr>
          <a:xfrm>
            <a:off x="21207240" y="7380360"/>
            <a:ext cx="311040" cy="1150560"/>
            <a:chOff x="21207240" y="7380360"/>
            <a:chExt cx="311040" cy="1150560"/>
          </a:xfrm>
        </p:grpSpPr>
        <p:sp>
          <p:nvSpPr>
            <p:cNvPr id="382" name="Кружок"/>
            <p:cNvSpPr/>
            <p:nvPr/>
          </p:nvSpPr>
          <p:spPr>
            <a:xfrm rot="16200000">
              <a:off x="21207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3" name="Линия"/>
            <p:cNvSpPr/>
            <p:nvPr/>
          </p:nvSpPr>
          <p:spPr>
            <a:xfrm flipV="1">
              <a:off x="2136312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84" name="image41.png" descr="image41.png"/>
          <p:cNvPicPr/>
          <p:nvPr/>
        </p:nvPicPr>
        <p:blipFill>
          <a:blip r:embed="rId7"/>
          <a:stretch/>
        </p:blipFill>
        <p:spPr>
          <a:xfrm>
            <a:off x="22205880" y="7197120"/>
            <a:ext cx="24893640" cy="583560"/>
          </a:xfrm>
          <a:prstGeom prst="rect">
            <a:avLst/>
          </a:prstGeom>
          <a:ln w="12700">
            <a:noFill/>
          </a:ln>
        </p:spPr>
      </p:pic>
      <p:grpSp>
        <p:nvGrpSpPr>
          <p:cNvPr id="385" name="Сгруппировать"/>
          <p:cNvGrpSpPr/>
          <p:nvPr/>
        </p:nvGrpSpPr>
        <p:grpSpPr>
          <a:xfrm>
            <a:off x="-785160" y="6875280"/>
            <a:ext cx="49408920" cy="583560"/>
            <a:chOff x="-785160" y="6875280"/>
            <a:chExt cx="49408920" cy="583560"/>
          </a:xfrm>
        </p:grpSpPr>
        <p:pic>
          <p:nvPicPr>
            <p:cNvPr id="386" name="image41.png" descr="image41.png"/>
            <p:cNvPicPr/>
            <p:nvPr/>
          </p:nvPicPr>
          <p:blipFill>
            <a:blip r:embed="rId8">
              <a:alphaModFix amt="47000"/>
            </a:blip>
            <a:stretch/>
          </p:blipFill>
          <p:spPr>
            <a:xfrm>
              <a:off x="-78516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87" name="image41.png" descr="image41.png"/>
            <p:cNvPicPr/>
            <p:nvPr/>
          </p:nvPicPr>
          <p:blipFill>
            <a:blip r:embed="rId9">
              <a:alphaModFix amt="48000"/>
            </a:blip>
            <a:stretch/>
          </p:blipFill>
          <p:spPr>
            <a:xfrm>
              <a:off x="2373012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8" name="Сгруппировать"/>
          <p:cNvGrpSpPr/>
          <p:nvPr/>
        </p:nvGrpSpPr>
        <p:grpSpPr>
          <a:xfrm>
            <a:off x="-785160" y="7548480"/>
            <a:ext cx="49408920" cy="583560"/>
            <a:chOff x="-785160" y="7548480"/>
            <a:chExt cx="49408920" cy="583560"/>
          </a:xfrm>
        </p:grpSpPr>
        <p:pic>
          <p:nvPicPr>
            <p:cNvPr id="389" name="image41.png" descr="image41.png"/>
            <p:cNvPicPr/>
            <p:nvPr/>
          </p:nvPicPr>
          <p:blipFill>
            <a:blip r:embed="rId10">
              <a:alphaModFix amt="47000"/>
            </a:blip>
            <a:stretch/>
          </p:blipFill>
          <p:spPr>
            <a:xfrm>
              <a:off x="-78516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90" name="image41.png" descr="image41.png"/>
            <p:cNvPicPr/>
            <p:nvPr/>
          </p:nvPicPr>
          <p:blipFill>
            <a:blip r:embed="rId11">
              <a:alphaModFix amt="48000"/>
            </a:blip>
            <a:stretch/>
          </p:blipFill>
          <p:spPr>
            <a:xfrm>
              <a:off x="2373012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91" name="Сгруппировать"/>
          <p:cNvGrpSpPr/>
          <p:nvPr/>
        </p:nvGrpSpPr>
        <p:grpSpPr>
          <a:xfrm>
            <a:off x="-785160" y="7964640"/>
            <a:ext cx="49408920" cy="583560"/>
            <a:chOff x="-785160" y="7964640"/>
            <a:chExt cx="49408920" cy="583560"/>
          </a:xfrm>
        </p:grpSpPr>
        <p:pic>
          <p:nvPicPr>
            <p:cNvPr id="392" name="image41.png" descr="image41.png"/>
            <p:cNvPicPr/>
            <p:nvPr/>
          </p:nvPicPr>
          <p:blipFill>
            <a:blip r:embed="rId12">
              <a:alphaModFix amt="7000"/>
            </a:blip>
            <a:stretch/>
          </p:blipFill>
          <p:spPr>
            <a:xfrm>
              <a:off x="-78516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93" name="image41.png" descr="image41.png"/>
            <p:cNvPicPr/>
            <p:nvPr/>
          </p:nvPicPr>
          <p:blipFill>
            <a:blip r:embed="rId13">
              <a:alphaModFix amt="6000"/>
            </a:blip>
            <a:stretch/>
          </p:blipFill>
          <p:spPr>
            <a:xfrm>
              <a:off x="2373012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94" name="image42.png" descr="image42.png"/>
          <p:cNvPicPr/>
          <p:nvPr/>
        </p:nvPicPr>
        <p:blipFill>
          <a:blip r:embed="rId14"/>
          <a:srcRect l="287" t="0" r="287" b="0"/>
          <a:stretch/>
        </p:blipFill>
        <p:spPr>
          <a:xfrm>
            <a:off x="16944480" y="86929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95" name="image43.png" descr="image43.png"/>
          <p:cNvPicPr/>
          <p:nvPr/>
        </p:nvPicPr>
        <p:blipFill>
          <a:blip r:embed="rId15"/>
          <a:srcRect l="287" t="0" r="287" b="0"/>
          <a:stretch/>
        </p:blipFill>
        <p:spPr>
          <a:xfrm>
            <a:off x="5432040" y="8709120"/>
            <a:ext cx="1230120" cy="1188360"/>
          </a:xfrm>
          <a:prstGeom prst="rect">
            <a:avLst/>
          </a:prstGeom>
          <a:ln w="12700">
            <a:noFill/>
          </a:ln>
        </p:spPr>
      </p:pic>
      <p:pic>
        <p:nvPicPr>
          <p:cNvPr id="396" name="image44.png" descr="image44.png"/>
          <p:cNvPicPr/>
          <p:nvPr/>
        </p:nvPicPr>
        <p:blipFill>
          <a:blip r:embed="rId16"/>
          <a:srcRect l="287" t="0" r="287" b="0"/>
          <a:stretch/>
        </p:blipFill>
        <p:spPr>
          <a:xfrm>
            <a:off x="13002120" y="86803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97" name="image45.png" descr="image45.png"/>
          <p:cNvPicPr/>
          <p:nvPr/>
        </p:nvPicPr>
        <p:blipFill>
          <a:blip r:embed="rId17"/>
          <a:srcRect l="287" t="0" r="287" b="0"/>
          <a:stretch/>
        </p:blipFill>
        <p:spPr>
          <a:xfrm>
            <a:off x="20622600" y="8616240"/>
            <a:ext cx="1395720" cy="1348560"/>
          </a:xfrm>
          <a:prstGeom prst="rect">
            <a:avLst/>
          </a:prstGeom>
          <a:ln w="12700">
            <a:noFill/>
          </a:ln>
        </p:spPr>
      </p:pic>
      <p:sp>
        <p:nvSpPr>
          <p:cNvPr id="398" name="Кружок"/>
          <p:cNvSpPr/>
          <p:nvPr/>
        </p:nvSpPr>
        <p:spPr>
          <a:xfrm>
            <a:off x="52509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Кружок"/>
          <p:cNvSpPr/>
          <p:nvPr/>
        </p:nvSpPr>
        <p:spPr>
          <a:xfrm>
            <a:off x="90828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Кружок"/>
          <p:cNvSpPr/>
          <p:nvPr/>
        </p:nvSpPr>
        <p:spPr>
          <a:xfrm>
            <a:off x="1290888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Кружок"/>
          <p:cNvSpPr/>
          <p:nvPr/>
        </p:nvSpPr>
        <p:spPr>
          <a:xfrm>
            <a:off x="167853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Кружок"/>
          <p:cNvSpPr/>
          <p:nvPr/>
        </p:nvSpPr>
        <p:spPr>
          <a:xfrm>
            <a:off x="205560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03" name="image46.png" descr="image46.png"/>
          <p:cNvPicPr/>
          <p:nvPr/>
        </p:nvPicPr>
        <p:blipFill>
          <a:blip r:embed="rId18"/>
          <a:stretch/>
        </p:blipFill>
        <p:spPr>
          <a:xfrm>
            <a:off x="9263160" y="8632800"/>
            <a:ext cx="1229760" cy="1188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Потери костной ткани"/>
          <p:cNvSpPr/>
          <p:nvPr/>
        </p:nvSpPr>
        <p:spPr>
          <a:xfrm>
            <a:off x="12675240" y="10558800"/>
            <a:ext cx="689508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a csontveszteség </a:t>
            </a:r>
            <a:endParaRPr b="0" lang="ru-RU" sz="3100" spc="-1" strike="noStrike">
              <a:latin typeface="Arial"/>
            </a:endParaRPr>
          </a:p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kockázatát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405" name="Сгруппировать"/>
          <p:cNvGrpSpPr/>
          <p:nvPr/>
        </p:nvGrpSpPr>
        <p:grpSpPr>
          <a:xfrm>
            <a:off x="15616800" y="8587440"/>
            <a:ext cx="1630440" cy="1630440"/>
            <a:chOff x="15616800" y="8587440"/>
            <a:chExt cx="1630440" cy="1630440"/>
          </a:xfrm>
        </p:grpSpPr>
        <p:sp>
          <p:nvSpPr>
            <p:cNvPr id="406" name="Кружок"/>
            <p:cNvSpPr/>
            <p:nvPr/>
          </p:nvSpPr>
          <p:spPr>
            <a:xfrm>
              <a:off x="156168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07" name="image47.png" descr="image47.png"/>
            <p:cNvPicPr/>
            <p:nvPr/>
          </p:nvPicPr>
          <p:blipFill>
            <a:blip r:embed="rId1"/>
            <a:stretch/>
          </p:blipFill>
          <p:spPr>
            <a:xfrm>
              <a:off x="15857280" y="8811720"/>
              <a:ext cx="1149480" cy="1182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408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09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10" name="image12.png" descr="image12.png"/>
          <p:cNvPicPr/>
          <p:nvPr/>
        </p:nvPicPr>
        <p:blipFill>
          <a:blip r:embed="rId3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411" name="Регулярный прием витамина D существенно снижает риски:"/>
          <p:cNvSpPr/>
          <p:nvPr/>
        </p:nvSpPr>
        <p:spPr>
          <a:xfrm>
            <a:off x="761040" y="649440"/>
            <a:ext cx="22670280" cy="258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ES" sz="8000" spc="-1" strike="noStrike">
                <a:solidFill>
                  <a:srgbClr val="ffffff"/>
                </a:solidFill>
                <a:latin typeface="Arial"/>
                <a:ea typeface="Arial"/>
              </a:rPr>
              <a:t>A rendszeres</a:t>
            </a:r>
            <a:r>
              <a:rPr b="1" lang="es-ES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es-ES" sz="8000" spc="-1" strike="noStrike">
                <a:solidFill>
                  <a:srgbClr val="fdf098"/>
                </a:solidFill>
                <a:latin typeface="Arial"/>
                <a:ea typeface="Arial"/>
              </a:rPr>
              <a:t>D-vitamin bevitel</a:t>
            </a:r>
            <a:br/>
            <a:r>
              <a:rPr b="1" lang="es-ES" sz="8000" spc="-1" strike="noStrike">
                <a:solidFill>
                  <a:srgbClr val="fdf098"/>
                </a:solidFill>
                <a:latin typeface="Arial"/>
                <a:ea typeface="Arial"/>
              </a:rPr>
              <a:t>jelentősen csökkenti a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412" name="Развития сердечно-сосудистых заболеваний"/>
          <p:cNvSpPr/>
          <p:nvPr/>
        </p:nvSpPr>
        <p:spPr>
          <a:xfrm>
            <a:off x="5826600" y="10449720"/>
            <a:ext cx="6037560" cy="12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a szív- és érrendszeri betegségek kialakulásának kockázatát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413" name="Угасания репродуктивной функции"/>
          <p:cNvSpPr/>
          <p:nvPr/>
        </p:nvSpPr>
        <p:spPr>
          <a:xfrm>
            <a:off x="1767600" y="6809040"/>
            <a:ext cx="58626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a gyengülő reproduktív funkció kockázatát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414" name="Развития депрессии"/>
          <p:cNvSpPr/>
          <p:nvPr/>
        </p:nvSpPr>
        <p:spPr>
          <a:xfrm>
            <a:off x="9444240" y="6636960"/>
            <a:ext cx="506556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depresszió kialakulásának </a:t>
            </a:r>
            <a:endParaRPr b="0" lang="ru-RU" sz="3100" spc="-1" strike="noStrike">
              <a:latin typeface="Arial"/>
            </a:endParaRPr>
          </a:p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kockázatát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415" name="Частых инфекционных заболеваний"/>
          <p:cNvSpPr/>
          <p:nvPr/>
        </p:nvSpPr>
        <p:spPr>
          <a:xfrm>
            <a:off x="18195840" y="6723000"/>
            <a:ext cx="421164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gyakori fertőző betegségek kockázatát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416" name="Сгруппировать"/>
          <p:cNvGrpSpPr/>
          <p:nvPr/>
        </p:nvGrpSpPr>
        <p:grpSpPr>
          <a:xfrm>
            <a:off x="19723680" y="4942080"/>
            <a:ext cx="1630440" cy="1630440"/>
            <a:chOff x="19723680" y="4942080"/>
            <a:chExt cx="1630440" cy="1630440"/>
          </a:xfrm>
        </p:grpSpPr>
        <p:pic>
          <p:nvPicPr>
            <p:cNvPr id="417" name="image48.png" descr="image48.png"/>
            <p:cNvPicPr/>
            <p:nvPr/>
          </p:nvPicPr>
          <p:blipFill>
            <a:blip r:embed="rId4"/>
            <a:stretch/>
          </p:blipFill>
          <p:spPr>
            <a:xfrm>
              <a:off x="19891080" y="5118120"/>
              <a:ext cx="1264320" cy="12787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418" name="Кружок"/>
            <p:cNvSpPr/>
            <p:nvPr/>
          </p:nvSpPr>
          <p:spPr>
            <a:xfrm>
              <a:off x="1972368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19" name="Сгруппировать"/>
          <p:cNvGrpSpPr/>
          <p:nvPr/>
        </p:nvGrpSpPr>
        <p:grpSpPr>
          <a:xfrm>
            <a:off x="3773880" y="4938840"/>
            <a:ext cx="1630440" cy="1630440"/>
            <a:chOff x="3773880" y="4938840"/>
            <a:chExt cx="1630440" cy="1630440"/>
          </a:xfrm>
        </p:grpSpPr>
        <p:sp>
          <p:nvSpPr>
            <p:cNvPr id="420" name="Кружок"/>
            <p:cNvSpPr/>
            <p:nvPr/>
          </p:nvSpPr>
          <p:spPr>
            <a:xfrm>
              <a:off x="3773880" y="49388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1" name="image49.png" descr="image49.png"/>
            <p:cNvPicPr/>
            <p:nvPr/>
          </p:nvPicPr>
          <p:blipFill>
            <a:blip r:embed="rId5"/>
            <a:stretch/>
          </p:blipFill>
          <p:spPr>
            <a:xfrm>
              <a:off x="3967560" y="5114520"/>
              <a:ext cx="1242720" cy="12787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22" name="Сгруппировать"/>
          <p:cNvGrpSpPr/>
          <p:nvPr/>
        </p:nvGrpSpPr>
        <p:grpSpPr>
          <a:xfrm>
            <a:off x="11626560" y="4942080"/>
            <a:ext cx="1630440" cy="1630440"/>
            <a:chOff x="11626560" y="4942080"/>
            <a:chExt cx="1630440" cy="1630440"/>
          </a:xfrm>
        </p:grpSpPr>
        <p:sp>
          <p:nvSpPr>
            <p:cNvPr id="423" name="Кружок"/>
            <p:cNvSpPr/>
            <p:nvPr/>
          </p:nvSpPr>
          <p:spPr>
            <a:xfrm>
              <a:off x="1162656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4" name="image50.png" descr="image50.png"/>
            <p:cNvPicPr/>
            <p:nvPr/>
          </p:nvPicPr>
          <p:blipFill>
            <a:blip r:embed="rId6"/>
            <a:stretch/>
          </p:blipFill>
          <p:spPr>
            <a:xfrm>
              <a:off x="11925720" y="5166360"/>
              <a:ext cx="1032120" cy="1182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425" name="Сгруппировать"/>
          <p:cNvGrpSpPr/>
          <p:nvPr/>
        </p:nvGrpSpPr>
        <p:grpSpPr>
          <a:xfrm>
            <a:off x="8019000" y="8587440"/>
            <a:ext cx="1630440" cy="1630440"/>
            <a:chOff x="8019000" y="8587440"/>
            <a:chExt cx="1630440" cy="1630440"/>
          </a:xfrm>
        </p:grpSpPr>
        <p:sp>
          <p:nvSpPr>
            <p:cNvPr id="426" name="Кружок"/>
            <p:cNvSpPr/>
            <p:nvPr/>
          </p:nvSpPr>
          <p:spPr>
            <a:xfrm>
              <a:off x="80190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27" name="image51.png" descr="image51.png"/>
            <p:cNvPicPr/>
            <p:nvPr/>
          </p:nvPicPr>
          <p:blipFill>
            <a:blip r:embed="rId7"/>
            <a:stretch/>
          </p:blipFill>
          <p:spPr>
            <a:xfrm>
              <a:off x="8149680" y="8696520"/>
              <a:ext cx="1445400" cy="14122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28" name="TextBox 2"/>
          <p:cNvSpPr/>
          <p:nvPr/>
        </p:nvSpPr>
        <p:spPr>
          <a:xfrm>
            <a:off x="7282080" y="71654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5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29" name="TextBox 29"/>
          <p:cNvSpPr/>
          <p:nvPr/>
        </p:nvSpPr>
        <p:spPr>
          <a:xfrm>
            <a:off x="14510520" y="670968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6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30" name="TextBox 30"/>
          <p:cNvSpPr/>
          <p:nvPr/>
        </p:nvSpPr>
        <p:spPr>
          <a:xfrm>
            <a:off x="21898800" y="758196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7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31" name="TextBox 31"/>
          <p:cNvSpPr/>
          <p:nvPr/>
        </p:nvSpPr>
        <p:spPr>
          <a:xfrm>
            <a:off x="11445840" y="10866240"/>
            <a:ext cx="1150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8,9,10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432" name="TextBox 32"/>
          <p:cNvSpPr/>
          <p:nvPr/>
        </p:nvSpPr>
        <p:spPr>
          <a:xfrm>
            <a:off x="17881920" y="10862280"/>
            <a:ext cx="154476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11,12,13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D-Spray"/>
          <p:cNvSpPr/>
          <p:nvPr/>
        </p:nvSpPr>
        <p:spPr>
          <a:xfrm>
            <a:off x="1402560" y="256824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9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en-US" sz="9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9000" spc="-1" strike="noStrike">
              <a:latin typeface="Arial"/>
            </a:endParaRPr>
          </a:p>
        </p:txBody>
      </p:sp>
      <p:pic>
        <p:nvPicPr>
          <p:cNvPr id="434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35" name="2179"/>
          <p:cNvSpPr/>
          <p:nvPr/>
        </p:nvSpPr>
        <p:spPr>
          <a:xfrm>
            <a:off x="1473840" y="4372560"/>
            <a:ext cx="9032040" cy="75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2197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36" name="КЛУБНАЯ ЦЕНА"/>
          <p:cNvSpPr/>
          <p:nvPr/>
        </p:nvSpPr>
        <p:spPr>
          <a:xfrm>
            <a:off x="1508400" y="834336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hu-HU" sz="3300" spc="-100" strike="noStrike">
                <a:solidFill>
                  <a:srgbClr val="33414e"/>
                </a:solidFill>
                <a:latin typeface="Arial"/>
                <a:ea typeface="Arial"/>
              </a:rPr>
              <a:t>KLUBTAG ÁR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37" name="РОЗНИЧНАЯ ЦЕНА"/>
          <p:cNvSpPr/>
          <p:nvPr/>
        </p:nvSpPr>
        <p:spPr>
          <a:xfrm>
            <a:off x="1357560" y="9762840"/>
            <a:ext cx="69656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hu-HU" sz="3300" spc="-100" strike="noStrike">
                <a:solidFill>
                  <a:srgbClr val="33414e"/>
                </a:solidFill>
                <a:latin typeface="Arial"/>
                <a:ea typeface="Arial"/>
              </a:rPr>
              <a:t>KISKER. ÁR 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38" name="?? у.е"/>
          <p:cNvSpPr/>
          <p:nvPr/>
        </p:nvSpPr>
        <p:spPr>
          <a:xfrm>
            <a:off x="6828480" y="9643680"/>
            <a:ext cx="312156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39" name="?? у.е"/>
          <p:cNvSpPr/>
          <p:nvPr/>
        </p:nvSpPr>
        <p:spPr>
          <a:xfrm>
            <a:off x="6828480" y="8170920"/>
            <a:ext cx="233280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12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40" name="БОНУСНЫЕ БАЛЛЫ"/>
          <p:cNvSpPr/>
          <p:nvPr/>
        </p:nvSpPr>
        <p:spPr>
          <a:xfrm>
            <a:off x="1508400" y="692388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hu-HU" sz="3300" spc="-100" strike="noStrike">
                <a:solidFill>
                  <a:srgbClr val="33414e"/>
                </a:solidFill>
                <a:latin typeface="Arial"/>
                <a:ea typeface="Arial"/>
              </a:rPr>
              <a:t>BÓNUSZPONTOK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41" name="??"/>
          <p:cNvSpPr/>
          <p:nvPr/>
        </p:nvSpPr>
        <p:spPr>
          <a:xfrm>
            <a:off x="6777360" y="6784560"/>
            <a:ext cx="160488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7</a:t>
            </a:r>
            <a:endParaRPr b="0" lang="ru-RU" sz="4500" spc="-1" strike="noStrike">
              <a:latin typeface="Arial"/>
            </a:endParaRPr>
          </a:p>
        </p:txBody>
      </p:sp>
      <p:sp>
        <p:nvSpPr>
          <p:cNvPr id="442" name="Кружок"/>
          <p:cNvSpPr/>
          <p:nvPr/>
        </p:nvSpPr>
        <p:spPr>
          <a:xfrm>
            <a:off x="6558480" y="6603120"/>
            <a:ext cx="1069200" cy="1069200"/>
          </a:xfrm>
          <a:prstGeom prst="ellipse">
            <a:avLst/>
          </a:prstGeom>
          <a:noFill/>
          <a:ln w="38160">
            <a:solidFill>
              <a:srgbClr val="ff5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444" name="Straight Connector 23"/>
          <p:cNvSpPr/>
          <p:nvPr/>
        </p:nvSpPr>
        <p:spPr>
          <a:xfrm>
            <a:off x="6478560" y="6654600"/>
            <a:ext cx="1149480" cy="93312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Straight Connector 26"/>
          <p:cNvSpPr/>
          <p:nvPr/>
        </p:nvSpPr>
        <p:spPr>
          <a:xfrm>
            <a:off x="6828480" y="8046720"/>
            <a:ext cx="1149120" cy="93312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Straight Connector 27"/>
          <p:cNvSpPr/>
          <p:nvPr/>
        </p:nvSpPr>
        <p:spPr>
          <a:xfrm>
            <a:off x="7005240" y="9436320"/>
            <a:ext cx="1149120" cy="93312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Straight Connector 28"/>
          <p:cNvSpPr/>
          <p:nvPr/>
        </p:nvSpPr>
        <p:spPr>
          <a:xfrm flipV="1">
            <a:off x="6938280" y="9639360"/>
            <a:ext cx="1056600" cy="73008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Straight Connector 31"/>
          <p:cNvSpPr/>
          <p:nvPr/>
        </p:nvSpPr>
        <p:spPr>
          <a:xfrm flipV="1">
            <a:off x="6882840" y="8097840"/>
            <a:ext cx="1056960" cy="73008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Straight Connector 32"/>
          <p:cNvSpPr/>
          <p:nvPr/>
        </p:nvSpPr>
        <p:spPr>
          <a:xfrm flipV="1">
            <a:off x="6523200" y="6745680"/>
            <a:ext cx="1056600" cy="730440"/>
          </a:xfrm>
          <a:prstGeom prst="line">
            <a:avLst/>
          </a:prstGeom>
          <a:ln w="38100">
            <a:solidFill>
              <a:srgbClr val="ef5fa7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50" name="" descr=""/>
          <p:cNvPicPr/>
          <p:nvPr/>
        </p:nvPicPr>
        <p:blipFill>
          <a:blip r:embed="rId2"/>
          <a:stretch/>
        </p:blipFill>
        <p:spPr>
          <a:xfrm>
            <a:off x="14481720" y="2373120"/>
            <a:ext cx="6331320" cy="947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-Spray"/>
          <p:cNvSpPr/>
          <p:nvPr/>
        </p:nvSpPr>
        <p:spPr>
          <a:xfrm>
            <a:off x="691200" y="61920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9000" spc="-1" strike="noStrike">
                <a:solidFill>
                  <a:srgbClr val="ff644e"/>
                </a:solidFill>
                <a:latin typeface="Arial"/>
                <a:ea typeface="Arial"/>
              </a:rPr>
              <a:t>Irodalom</a:t>
            </a:r>
            <a:endParaRPr b="0" lang="ru-RU" sz="9000" spc="-1" strike="noStrike">
              <a:latin typeface="Arial"/>
            </a:endParaRPr>
          </a:p>
        </p:txBody>
      </p:sp>
      <p:sp>
        <p:nvSpPr>
          <p:cNvPr id="452" name="TextBox 2"/>
          <p:cNvSpPr/>
          <p:nvPr/>
        </p:nvSpPr>
        <p:spPr>
          <a:xfrm>
            <a:off x="762480" y="2311920"/>
            <a:ext cx="11596320" cy="1014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Koolman J., Röhm K.H., Wirth J. Taschenatlas der Biochemie. German: Thieme, 2003.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"/>
              </a:rPr>
              <a:t>://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"/>
              </a:rPr>
              <a:t>faculty.ksu.edu.sa/sites/default/files/color_atlas_of_biochemistry_2nd_ed.pdf</a:t>
            </a:r>
            <a:r>
              <a:rPr b="0" lang="en-US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Ultraviolet Radiation: How it Affects Life on Earth. </a:t>
            </a:r>
            <a:r>
              <a:rPr b="0" lang="en-US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4"/>
              </a:rPr>
              <a:t>https://</a:t>
            </a:r>
            <a:r>
              <a:rPr b="0" lang="en-US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5"/>
              </a:rPr>
              <a:t>earthobservatory.nasa.gov/features/UVB/uvb_radiation3.php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Claire E. Williams, Elizabeth A. Williams, Bernard M. Corfe. Rate of change of circulating 25-hydroxyvitamin D following sublingual and capsular vitamin D preparations. European Journal of Clinical Nutrition. 23 September 2019. </a:t>
            </a:r>
            <a:r>
              <a:rPr b="0" lang="en-US" sz="22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6"/>
              </a:rPr>
              <a:t>https://pubmed.ncbi.nlm.nih.gov/31548595</a:t>
            </a:r>
            <a:r>
              <a:rPr b="0" lang="en-US" sz="22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7"/>
              </a:rPr>
              <a:t>/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Holick MF. The vitamin D deficiency pandemic: Approaches for diagnosis, treatment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and prevention. Rev Endocr Metab Disord. 2017 Jun;18(2):153-165.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doi: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10.1007/s11154-017-9424-1. PMID: 28516265.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8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9"/>
              </a:rPr>
              <a:t>://pubmed.ncbi.nlm.nih.gov/28516265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0"/>
              </a:rPr>
              <a:t>/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Lerchbaum E, Obermayer-Pietsch B. Vitamin D and fertility: a systematic review.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Eur J Endocrinol. 2012 May;166(5):765-78. doi: 10.1530/EJE-11-0984. Epub 2012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Jan 24. PMID: 22275473.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1"/>
              </a:rPr>
              <a:t>https://pubmed.ncbi.nlm.nih.gov/22275473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2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Kaviani M, Nikooyeh B, Zand H, Yaghmaei P, Neyestani TR. Effects of vitamin D supplementation on depression and some involved neurotransmitters. J Affect Disord. 2020 May 15;269:28-35. doi: 10.1016/j.jad.2020.03.029. Epub 2020 Mar 13. PMID: 32217340.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3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4"/>
              </a:rPr>
              <a:t>://pubmed.ncbi.nlm.nih.gov/32217340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5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Ginde AA, Mansbach JM, Camargo CA Jr. Association between serum 25-hydroxyvitamin D level and upper respiratory tract infection in the Third National Health and Nutrition Examination Survey. Arch Intern Med. 2009 Feb 23;169(4):384-90. doi: 10.1001/archinternmed.2008.560. PMID: 19237723; PMCID: PMC3447082.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6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7"/>
              </a:rPr>
              <a:t>://www.ncbi.nlm.nih.gov/pmc/articles/PMC3447082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8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53" name="TextBox 3"/>
          <p:cNvSpPr/>
          <p:nvPr/>
        </p:nvSpPr>
        <p:spPr>
          <a:xfrm>
            <a:off x="12897720" y="2141280"/>
            <a:ext cx="11257200" cy="1148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Giovannucci E, Liu Y, Hollis BW, Rimm EB. 25-hydroxyvitamin D and risk of myocardial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infarction in men: a prospective study. Arch Intern Med. 2008 Jun 9;168(11):1174-80. doi:10.1001/archinte.168.11.1174.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PMID: 18541825; PMCID: PMC3719391.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9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0"/>
              </a:rPr>
              <a:t>://pubmed.ncbi.nlm.nih.gov/18541825/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Dobnig H, Fischer JE, Wellnitz B, Seelhorst U, Boehm BO, März W. Low vitamin d levels predict stroke in patients referred to coronary angiography. Stroke. 2008 Sep;39(9):2611-3. doi: 10.1161/STROKEAHA.107.513655. Epub 2008 Jul 17. PMID: 18635847.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1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2"/>
              </a:rPr>
              <a:t>://pubmed.ncbi.nlm.nih.gov/18635847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3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März W, Wellnitz B, Seelhorst U, Fahrleitner-Pammer A, Dimai HP, Boehm BO, Dobnig H. Association of vitamin D deficiency with heart failure and sudden cardiac death in a large cross-sectional study of patients referred for coronary angiography.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 Clin Endocrinol Metab. 2008 Oct;93(10):3927-35. doi: 10.1210/jc.2008-0784. Epub 2008 Aug 5. PMID: 18682515.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4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5"/>
              </a:rPr>
              <a:t>://pubmed.ncbi.nlm.nih.gov/18682515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6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Boonen S, Lips P, Bouillon R, Bischoff-Ferrari HA, Vanderschueren D, Haentjens P. Need for additional calcium to reduce the risk of hip fracture with vitamin d supplementation: evidence from a comparative metaanalysis of randomized controlled trials. J Clin Endocrinol Metab. 2007 Apr;92(4):1415-23. doi: 10.1210/jc.2006-1404. Epub 2007 Jan 30. PMID: 17264183.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7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8"/>
              </a:rPr>
              <a:t>://pubmed.ncbi.nlm.nih.gov/17264183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9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Willett WC, Wong JB, Stuck AE, Staehelin HB, Orav EJ, Thoma A, Kiel DP, Henschkowski J. Prevention of nonvertebral fractures with oral vitamin D and dose dependency: a meta-analysis of randomized controlled trials. Arch Intern Med. 2009 Mar 23;169(6):551-61. doi: 10.1001/archinternmed.2008.600. PMID: 19307517.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0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1"/>
              </a:rPr>
              <a:t>://pubmed.ncbi.nlm.nih.gov/19307517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2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Dawson-Hughes B, Staehelin HB, Orav JE, Stuck AE, Theiler R, Wong JB, Egli A, Kiel DP, Henschkowski J. Fall prevention with supplemental and active forms of vitamin D: a meta-analysis of randomised controlled trials. BMJ. 2009 Oct 1;339:b3692. doi: 10.1136/bmj.b3692. PMID: 19797342; PMCID: PMC2755728.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3"/>
              </a:rPr>
              <a:t>https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4"/>
              </a:rPr>
              <a:t>://pubmed.ncbi.nlm.nih.gov/19797342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35"/>
              </a:rPr>
              <a:t>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454" name="image7.png" descr="image7.png"/>
          <p:cNvPicPr/>
          <p:nvPr/>
        </p:nvPicPr>
        <p:blipFill>
          <a:blip r:embed="rId36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55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52.png" descr="image52.png"/>
          <p:cNvPicPr/>
          <p:nvPr/>
        </p:nvPicPr>
        <p:blipFill>
          <a:blip r:embed="rId1"/>
          <a:stretch/>
        </p:blipFill>
        <p:spPr>
          <a:xfrm>
            <a:off x="10326960" y="1219284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457" name="D-Spray"/>
          <p:cNvSpPr/>
          <p:nvPr/>
        </p:nvSpPr>
        <p:spPr>
          <a:xfrm>
            <a:off x="4705920" y="3561120"/>
            <a:ext cx="14970600" cy="273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D-Spray</a:t>
            </a: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 2000</a:t>
            </a:r>
            <a:endParaRPr b="0" lang="ru-RU" sz="17000" spc="-1" strike="noStrike">
              <a:latin typeface="Arial"/>
            </a:endParaRPr>
          </a:p>
        </p:txBody>
      </p:sp>
      <p:sp>
        <p:nvSpPr>
          <p:cNvPr id="458" name="Лучи здоровья"/>
          <p:cNvSpPr/>
          <p:nvPr/>
        </p:nvSpPr>
        <p:spPr>
          <a:xfrm>
            <a:off x="4383720" y="6559920"/>
            <a:ext cx="15615720" cy="192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hu-HU" sz="11700" spc="-1" strike="noStrike">
                <a:solidFill>
                  <a:srgbClr val="ffffff"/>
                </a:solidFill>
                <a:latin typeface="Arial"/>
                <a:ea typeface="Arial"/>
              </a:rPr>
              <a:t>Az egészség sugarai</a:t>
            </a:r>
            <a:endParaRPr b="0" lang="ru-RU" sz="1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6.png" descr="image6.png"/>
          <p:cNvPicPr/>
          <p:nvPr/>
        </p:nvPicPr>
        <p:blipFill>
          <a:blip r:embed="rId1"/>
          <a:srcRect l="24338" t="0" r="18932" b="0"/>
          <a:stretch/>
        </p:blipFill>
        <p:spPr>
          <a:xfrm rot="21455400">
            <a:off x="8245800" y="4015800"/>
            <a:ext cx="19563480" cy="19399320"/>
          </a:xfrm>
          <a:prstGeom prst="rect">
            <a:avLst/>
          </a:prstGeom>
          <a:ln w="12700">
            <a:noFill/>
          </a:ln>
        </p:spPr>
      </p:pic>
      <p:pic>
        <p:nvPicPr>
          <p:cNvPr id="218" name="image8.png" descr="image8.png"/>
          <p:cNvPicPr/>
          <p:nvPr/>
        </p:nvPicPr>
        <p:blipFill>
          <a:blip r:embed="rId2"/>
          <a:stretch/>
        </p:blipFill>
        <p:spPr>
          <a:xfrm flipH="1" rot="17398200">
            <a:off x="12846960" y="1460160"/>
            <a:ext cx="8817840" cy="2315520"/>
          </a:xfrm>
          <a:prstGeom prst="rect">
            <a:avLst/>
          </a:prstGeom>
          <a:ln w="12700">
            <a:noFill/>
          </a:ln>
        </p:spPr>
      </p:pic>
      <p:pic>
        <p:nvPicPr>
          <p:cNvPr id="219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2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1" name="Витамин D регулирует все процессы в организме*"/>
          <p:cNvSpPr/>
          <p:nvPr/>
        </p:nvSpPr>
        <p:spPr>
          <a:xfrm>
            <a:off x="1417320" y="879120"/>
            <a:ext cx="15678000" cy="258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8000" spc="-1" strike="noStrike">
                <a:solidFill>
                  <a:srgbClr val="ff644e"/>
                </a:solidFill>
                <a:latin typeface="Arial"/>
                <a:ea typeface="Arial"/>
              </a:rPr>
              <a:t>D3 vitamin </a:t>
            </a:r>
            <a:r>
              <a:rPr b="1" lang="hu-HU" sz="8000" spc="-1" strike="noStrike">
                <a:solidFill>
                  <a:srgbClr val="363f47"/>
                </a:solidFill>
                <a:latin typeface="Arial"/>
                <a:ea typeface="Arial"/>
              </a:rPr>
              <a:t>számos folyamatot szabályoz a szervezetben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22" name="задерживаются городской пылью, смогом и облаками"/>
          <p:cNvSpPr/>
          <p:nvPr/>
        </p:nvSpPr>
        <p:spPr>
          <a:xfrm>
            <a:off x="13845600" y="9803160"/>
            <a:ext cx="7507080" cy="141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363f47"/>
                </a:solidFill>
                <a:latin typeface="Arial"/>
                <a:ea typeface="Arial"/>
              </a:rPr>
              <a:t>a városi por, a szmog és a felhők csapdájába es</a:t>
            </a:r>
            <a:r>
              <a:rPr b="1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i</a:t>
            </a:r>
            <a:r>
              <a:rPr b="1" lang="pt-BR" sz="4000" spc="-1" strike="noStrike">
                <a:solidFill>
                  <a:srgbClr val="363f47"/>
                </a:solidFill>
                <a:latin typeface="Arial"/>
                <a:ea typeface="Arial"/>
              </a:rPr>
              <a:t>k.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3" name="Витамин D сложно в достаточном количестве получить из пищи"/>
          <p:cNvSpPr/>
          <p:nvPr/>
        </p:nvSpPr>
        <p:spPr>
          <a:xfrm>
            <a:off x="3202920" y="8757360"/>
            <a:ext cx="6466320" cy="141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ff644e"/>
                </a:solidFill>
                <a:latin typeface="Arial"/>
                <a:ea typeface="Arial"/>
              </a:rPr>
              <a:t>Ételekből nehéz elegendő D-vitamint bevinni.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4" name="Организм синтезирует его самостоятельно под воздействием солнечных лучей"/>
          <p:cNvSpPr/>
          <p:nvPr/>
        </p:nvSpPr>
        <p:spPr>
          <a:xfrm>
            <a:off x="3202920" y="5418360"/>
            <a:ext cx="895392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A szervezet maga szintetizálja a napfény hatására.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25" name="image8.png" descr="image8.png"/>
          <p:cNvPicPr/>
          <p:nvPr/>
        </p:nvPicPr>
        <p:blipFill>
          <a:blip r:embed="rId4"/>
          <a:stretch/>
        </p:blipFill>
        <p:spPr>
          <a:xfrm flipH="1" rot="17398200">
            <a:off x="15280200" y="1540080"/>
            <a:ext cx="8819640" cy="2316240"/>
          </a:xfrm>
          <a:prstGeom prst="rect">
            <a:avLst/>
          </a:prstGeom>
          <a:ln w="12700">
            <a:noFill/>
          </a:ln>
        </p:spPr>
      </p:pic>
      <p:pic>
        <p:nvPicPr>
          <p:cNvPr id="226" name="image8.png" descr="image8.png"/>
          <p:cNvPicPr/>
          <p:nvPr/>
        </p:nvPicPr>
        <p:blipFill>
          <a:blip r:embed="rId5"/>
          <a:stretch/>
        </p:blipFill>
        <p:spPr>
          <a:xfrm flipH="1" rot="17398200">
            <a:off x="17998920" y="1643400"/>
            <a:ext cx="8638560" cy="2268720"/>
          </a:xfrm>
          <a:prstGeom prst="rect">
            <a:avLst/>
          </a:prstGeom>
          <a:ln w="12700">
            <a:noFill/>
          </a:ln>
        </p:spPr>
      </p:pic>
      <p:pic>
        <p:nvPicPr>
          <p:cNvPr id="227" name="image9.png" descr="image9.png"/>
          <p:cNvPicPr/>
          <p:nvPr/>
        </p:nvPicPr>
        <p:blipFill>
          <a:blip r:embed="rId6"/>
          <a:stretch/>
        </p:blipFill>
        <p:spPr>
          <a:xfrm>
            <a:off x="1161000" y="8524800"/>
            <a:ext cx="1572120" cy="1562760"/>
          </a:xfrm>
          <a:prstGeom prst="rect">
            <a:avLst/>
          </a:prstGeom>
          <a:ln w="12700">
            <a:noFill/>
          </a:ln>
        </p:spPr>
      </p:pic>
      <p:pic>
        <p:nvPicPr>
          <p:cNvPr id="228" name="image10.png" descr="image10.png"/>
          <p:cNvPicPr/>
          <p:nvPr/>
        </p:nvPicPr>
        <p:blipFill>
          <a:blip r:embed="rId7"/>
          <a:stretch/>
        </p:blipFill>
        <p:spPr>
          <a:xfrm>
            <a:off x="965520" y="5182920"/>
            <a:ext cx="1887120" cy="1887120"/>
          </a:xfrm>
          <a:prstGeom prst="rect">
            <a:avLst/>
          </a:prstGeom>
          <a:ln w="12700">
            <a:noFill/>
          </a:ln>
        </p:spPr>
      </p:pic>
      <p:sp>
        <p:nvSpPr>
          <p:cNvPr id="229" name="До 50% UV лучей"/>
          <p:cNvSpPr/>
          <p:nvPr/>
        </p:nvSpPr>
        <p:spPr>
          <a:xfrm>
            <a:off x="13432320" y="7930440"/>
            <a:ext cx="9077400" cy="2076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hu-HU" sz="4000" spc="-1" strike="noStrike">
                <a:solidFill>
                  <a:srgbClr val="ff644e"/>
                </a:solidFill>
                <a:latin typeface="Arial"/>
                <a:ea typeface="Arial"/>
              </a:rPr>
              <a:t>Az </a:t>
            </a:r>
            <a:r>
              <a:rPr b="1" lang="hu-HU" sz="12000" spc="-1" strike="noStrike">
                <a:solidFill>
                  <a:srgbClr val="ff644e"/>
                </a:solidFill>
                <a:latin typeface="Arial"/>
                <a:ea typeface="Arial"/>
              </a:rPr>
              <a:t>Uv</a:t>
            </a:r>
            <a:r>
              <a:rPr b="1" lang="hu-HU" sz="4000" spc="-1" strike="noStrike">
                <a:solidFill>
                  <a:srgbClr val="ff644e"/>
                </a:solidFill>
                <a:latin typeface="Arial"/>
                <a:ea typeface="Arial"/>
              </a:rPr>
              <a:t>sugárzás </a:t>
            </a:r>
            <a:r>
              <a:rPr b="1" lang="hu-HU" sz="12000" spc="-1" strike="noStrike">
                <a:solidFill>
                  <a:srgbClr val="ff644e"/>
                </a:solidFill>
                <a:latin typeface="Arial"/>
                <a:ea typeface="Arial"/>
              </a:rPr>
              <a:t>50%</a:t>
            </a:r>
            <a:r>
              <a:rPr b="1" lang="hu-HU" sz="4000" spc="-1" strike="noStrike">
                <a:solidFill>
                  <a:srgbClr val="ff644e"/>
                </a:solidFill>
                <a:latin typeface="Arial"/>
                <a:ea typeface="Arial"/>
              </a:rPr>
              <a:t>-a</a:t>
            </a:r>
            <a:r>
              <a:rPr b="1" lang="hu-HU" sz="12000" spc="-1" strike="noStrike">
                <a:solidFill>
                  <a:srgbClr val="ff644e"/>
                </a:solidFill>
                <a:latin typeface="Arial"/>
                <a:ea typeface="Arial"/>
              </a:rPr>
              <a:t> </a:t>
            </a:r>
            <a:endParaRPr b="0" lang="ru-RU" sz="12000" spc="-1" strike="noStrike">
              <a:latin typeface="Arial"/>
            </a:endParaRPr>
          </a:p>
        </p:txBody>
      </p:sp>
      <p:sp>
        <p:nvSpPr>
          <p:cNvPr id="230" name="TextBox 22"/>
          <p:cNvSpPr/>
          <p:nvPr/>
        </p:nvSpPr>
        <p:spPr>
          <a:xfrm>
            <a:off x="22024080" y="8639640"/>
            <a:ext cx="339480" cy="625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d7042"/>
                </a:solidFill>
                <a:latin typeface="Arial"/>
                <a:ea typeface="Arial"/>
              </a:rPr>
              <a:t>2</a:t>
            </a:r>
            <a:endParaRPr b="0" lang="ru-RU" sz="3500" spc="-1" strike="noStrike">
              <a:latin typeface="Arial"/>
            </a:endParaRPr>
          </a:p>
        </p:txBody>
      </p:sp>
      <p:sp>
        <p:nvSpPr>
          <p:cNvPr id="231" name="TextBox 25"/>
          <p:cNvSpPr/>
          <p:nvPr/>
        </p:nvSpPr>
        <p:spPr>
          <a:xfrm>
            <a:off x="16849440" y="2189520"/>
            <a:ext cx="41112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500" spc="-1" strike="noStrike">
                <a:solidFill>
                  <a:srgbClr val="363f47"/>
                </a:solidFill>
                <a:latin typeface="Arial"/>
                <a:ea typeface="Arial"/>
              </a:rPr>
              <a:t>1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Согласно последним исследованиям, недостаток витамина D выявляется глобально во всем мире, даже в солнечных странах"/>
          <p:cNvSpPr/>
          <p:nvPr/>
        </p:nvSpPr>
        <p:spPr>
          <a:xfrm>
            <a:off x="1417320" y="615600"/>
            <a:ext cx="22296240" cy="3206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6700" spc="-1" strike="noStrike">
                <a:solidFill>
                  <a:srgbClr val="363f47"/>
                </a:solidFill>
                <a:latin typeface="Arial"/>
                <a:ea typeface="Arial"/>
              </a:rPr>
              <a:t>A legújabb tanulmányok szerint, </a:t>
            </a:r>
            <a:r>
              <a:rPr b="1" lang="en-US" sz="6700" spc="-1" strike="noStrike">
                <a:solidFill>
                  <a:srgbClr val="ff644e"/>
                </a:solidFill>
                <a:latin typeface="Arial"/>
                <a:ea typeface="Arial"/>
              </a:rPr>
              <a:t>a D-vitamin </a:t>
            </a:r>
            <a:r>
              <a:rPr b="1" lang="hu-HU" sz="6700" spc="-1" strike="noStrike">
                <a:solidFill>
                  <a:srgbClr val="ff644e"/>
                </a:solidFill>
                <a:latin typeface="Arial"/>
                <a:ea typeface="Arial"/>
              </a:rPr>
              <a:t>elégtelenség</a:t>
            </a:r>
            <a:r>
              <a:rPr b="1" lang="en-US" sz="6700" spc="-1" strike="noStrike">
                <a:solidFill>
                  <a:srgbClr val="ff644e"/>
                </a:solidFill>
                <a:latin typeface="Arial"/>
                <a:ea typeface="Arial"/>
              </a:rPr>
              <a:t> világszerte tapasztalható,</a:t>
            </a:r>
            <a:r>
              <a:rPr b="1" lang="en-US" sz="6700" spc="-1" strike="noStrike">
                <a:solidFill>
                  <a:srgbClr val="363f47"/>
                </a:solidFill>
                <a:latin typeface="Arial"/>
                <a:ea typeface="Arial"/>
              </a:rPr>
              <a:t> még a napsütéses országokban is.</a:t>
            </a:r>
            <a:endParaRPr b="0" lang="ru-RU" sz="6700" spc="-1" strike="noStrike">
              <a:latin typeface="Arial"/>
            </a:endParaRPr>
          </a:p>
        </p:txBody>
      </p:sp>
      <p:pic>
        <p:nvPicPr>
          <p:cNvPr id="23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4440" cy="311760"/>
          </a:xfrm>
          <a:prstGeom prst="rect">
            <a:avLst/>
          </a:prstGeom>
          <a:ln w="12700">
            <a:noFill/>
          </a:ln>
        </p:spPr>
      </p:pic>
      <p:sp>
        <p:nvSpPr>
          <p:cNvPr id="234" name="D-Spray"/>
          <p:cNvSpPr/>
          <p:nvPr/>
        </p:nvSpPr>
        <p:spPr>
          <a:xfrm>
            <a:off x="22415760" y="1278684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graphicFrame>
        <p:nvGraphicFramePr>
          <p:cNvPr id="235" name="Двухмерная столбчатая диаграмма"/>
          <p:cNvGraphicFramePr/>
          <p:nvPr/>
        </p:nvGraphicFramePr>
        <p:xfrm>
          <a:off x="6341040" y="4916880"/>
          <a:ext cx="16491240" cy="718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6" name="Процент взрослого населения с дефицитом (ниже 25 нмоль/л) или недостаточностью (менее 50 нмоль/л) витамина D3"/>
          <p:cNvSpPr/>
          <p:nvPr/>
        </p:nvSpPr>
        <p:spPr>
          <a:xfrm>
            <a:off x="1430640" y="9658440"/>
            <a:ext cx="380916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2000" spc="-1" strike="noStrike">
                <a:solidFill>
                  <a:srgbClr val="36414d"/>
                </a:solidFill>
                <a:latin typeface="Arial"/>
                <a:ea typeface="Arial"/>
              </a:rPr>
              <a:t>A D3-vitamin hiányban (25 nmol/l alatt) vagy elégtelenségben (50 nmol/l alatt) szenvedő felnőttek százalékos aránya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7" name="Прямоугольник"/>
          <p:cNvSpPr/>
          <p:nvPr/>
        </p:nvSpPr>
        <p:spPr>
          <a:xfrm>
            <a:off x="720360" y="9483840"/>
            <a:ext cx="4750200" cy="2278080"/>
          </a:xfrm>
          <a:prstGeom prst="rect">
            <a:avLst/>
          </a:prstGeom>
          <a:noFill/>
          <a:ln w="25400">
            <a:solidFill>
              <a:srgbClr val="ff644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Дефицит"/>
          <p:cNvSpPr/>
          <p:nvPr/>
        </p:nvSpPr>
        <p:spPr>
          <a:xfrm>
            <a:off x="2042280" y="5123160"/>
            <a:ext cx="280368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hu-HU" sz="2200" spc="-1" strike="noStrike">
                <a:solidFill>
                  <a:srgbClr val="36414d"/>
                </a:solidFill>
                <a:latin typeface="Arial"/>
                <a:ea typeface="Arial"/>
              </a:rPr>
              <a:t>Hiány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39" name="Прямоугольник"/>
          <p:cNvSpPr/>
          <p:nvPr/>
        </p:nvSpPr>
        <p:spPr>
          <a:xfrm>
            <a:off x="1445400" y="5194800"/>
            <a:ext cx="415800" cy="425880"/>
          </a:xfrm>
          <a:prstGeom prst="rect">
            <a:avLst/>
          </a:prstGeom>
          <a:solidFill>
            <a:srgbClr val="cf494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Прямоугольник"/>
          <p:cNvSpPr/>
          <p:nvPr/>
        </p:nvSpPr>
        <p:spPr>
          <a:xfrm>
            <a:off x="1445400" y="5860440"/>
            <a:ext cx="415800" cy="425880"/>
          </a:xfrm>
          <a:prstGeom prst="rect">
            <a:avLst/>
          </a:prstGeom>
          <a:solidFill>
            <a:srgbClr val="e3c456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Недостаток"/>
          <p:cNvSpPr/>
          <p:nvPr/>
        </p:nvSpPr>
        <p:spPr>
          <a:xfrm>
            <a:off x="2042280" y="5788800"/>
            <a:ext cx="280368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hu-HU" sz="2200" spc="-1" strike="noStrike">
                <a:solidFill>
                  <a:srgbClr val="36414d"/>
                </a:solidFill>
                <a:latin typeface="Arial"/>
                <a:ea typeface="Arial"/>
              </a:rPr>
              <a:t>Elégtelenség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42" name="Picture 3" descr=""/>
          <p:cNvPicPr/>
          <p:nvPr/>
        </p:nvPicPr>
        <p:blipFill>
          <a:blip r:embed="rId3"/>
          <a:stretch/>
        </p:blipFill>
        <p:spPr>
          <a:xfrm>
            <a:off x="-221760" y="-218160"/>
            <a:ext cx="26129160" cy="1423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4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45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/>
          <p:nvPr/>
        </p:nvSpPr>
        <p:spPr>
          <a:xfrm>
            <a:off x="1480320" y="2296080"/>
            <a:ext cx="9918360" cy="345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Ahhoz, hogy minden szerv és rendszer megfelelően működjön, a D-vitaminnak nemcsak elegendő mennyiségben kell rendelkezésre állnia, </a:t>
            </a:r>
            <a:r>
              <a:rPr b="1" lang="hu-HU" sz="4000" spc="-1" strike="noStrike">
                <a:solidFill>
                  <a:srgbClr val="ff644e"/>
                </a:solidFill>
                <a:latin typeface="Arial"/>
                <a:ea typeface="Arial"/>
              </a:rPr>
              <a:t>hanem a lehető legjobban fel is kell szívódnia.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46" name="В составе спрея — МСT- жирные кислоты которые способствуют более быстрому и естественному усвоению Витамина D"/>
          <p:cNvSpPr/>
          <p:nvPr/>
        </p:nvSpPr>
        <p:spPr>
          <a:xfrm>
            <a:off x="1433880" y="6559200"/>
            <a:ext cx="11986920" cy="4124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hu-HU" sz="6000" spc="-1" strike="noStrike">
                <a:solidFill>
                  <a:srgbClr val="363f47"/>
                </a:solidFill>
                <a:latin typeface="Arial"/>
                <a:ea typeface="Arial"/>
              </a:rPr>
              <a:t>A spray </a:t>
            </a:r>
            <a:r>
              <a:rPr b="1" lang="hu-HU" sz="6000" spc="-1" strike="noStrike">
                <a:solidFill>
                  <a:srgbClr val="ff644e"/>
                </a:solidFill>
                <a:latin typeface="Arial"/>
                <a:ea typeface="Arial"/>
              </a:rPr>
              <a:t>MCT-zsírsavakat tartalmaz, </a:t>
            </a:r>
            <a:r>
              <a:rPr b="1" lang="hu-HU" sz="6000" spc="-1" strike="noStrike">
                <a:solidFill>
                  <a:srgbClr val="363f47"/>
                </a:solidFill>
                <a:latin typeface="Arial"/>
                <a:ea typeface="Arial"/>
              </a:rPr>
              <a:t>amelyek elősegítik a D-vitamin gyorsabb és természetesebb felszívódását.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47" name="image11.png" descr="image11.png"/>
          <p:cNvPicPr/>
          <p:nvPr/>
        </p:nvPicPr>
        <p:blipFill>
          <a:blip r:embed="rId2"/>
          <a:stretch/>
        </p:blipFill>
        <p:spPr>
          <a:xfrm>
            <a:off x="13616280" y="1476000"/>
            <a:ext cx="10219320" cy="10938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Сгруппировать"/>
          <p:cNvGrpSpPr/>
          <p:nvPr/>
        </p:nvGrpSpPr>
        <p:grpSpPr>
          <a:xfrm>
            <a:off x="9421560" y="342720"/>
            <a:ext cx="14644800" cy="18793440"/>
            <a:chOff x="9421560" y="342720"/>
            <a:chExt cx="14644800" cy="18793440"/>
          </a:xfrm>
        </p:grpSpPr>
        <p:pic>
          <p:nvPicPr>
            <p:cNvPr id="249" name="image13.png" descr="image13.png"/>
            <p:cNvPicPr/>
            <p:nvPr/>
          </p:nvPicPr>
          <p:blipFill>
            <a:blip r:embed="rId1"/>
            <a:stretch/>
          </p:blipFill>
          <p:spPr>
            <a:xfrm>
              <a:off x="18300600" y="2096280"/>
              <a:ext cx="5765760" cy="17039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50" name="image14.png" descr="image14.png"/>
            <p:cNvPicPr/>
            <p:nvPr/>
          </p:nvPicPr>
          <p:blipFill>
            <a:blip r:embed="rId2">
              <a:alphaModFix amt="76000"/>
            </a:blip>
            <a:stretch/>
          </p:blipFill>
          <p:spPr>
            <a:xfrm flipH="1">
              <a:off x="9421560" y="342720"/>
              <a:ext cx="9999360" cy="69865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51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52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3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/>
          <p:nvPr/>
        </p:nvSpPr>
        <p:spPr>
          <a:xfrm>
            <a:off x="1417320" y="6067800"/>
            <a:ext cx="14646240" cy="2113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ffffff"/>
                </a:solidFill>
                <a:latin typeface="Arial"/>
                <a:ea typeface="Arial"/>
              </a:rPr>
              <a:t>A sprayben lévő apró részecskék a szájnyálkahártyán keresztül könnyen bejutnak a véráramba. A finom szóródás növeli az abszorpciós felületet.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54" name="Форма спрея — эффективный способ доставки витамина"/>
          <p:cNvSpPr/>
          <p:nvPr/>
        </p:nvSpPr>
        <p:spPr>
          <a:xfrm>
            <a:off x="1417320" y="1357560"/>
            <a:ext cx="11295360" cy="3434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s-ES" sz="8000" spc="-1" strike="noStrike">
                <a:solidFill>
                  <a:srgbClr val="ffffff"/>
                </a:solidFill>
                <a:latin typeface="Arial"/>
                <a:ea typeface="Arial"/>
              </a:rPr>
              <a:t>A spray forma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s-ES" sz="8000" spc="-1" strike="noStrike">
                <a:solidFill>
                  <a:srgbClr val="fdf098"/>
                </a:solidFill>
                <a:latin typeface="Arial"/>
                <a:ea typeface="Arial"/>
              </a:rPr>
              <a:t>hatékony módja </a:t>
            </a:r>
            <a:r>
              <a:rPr b="1" lang="es-ES" sz="8000" spc="-1" strike="noStrike">
                <a:solidFill>
                  <a:srgbClr val="ffffff"/>
                </a:solidFill>
                <a:latin typeface="Arial"/>
                <a:ea typeface="Arial"/>
              </a:rPr>
              <a:t>a vitamin bevitelének 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55" name="Эффективность жирорастворимой формы витамина в виде спрея клинически доказана*"/>
          <p:cNvSpPr/>
          <p:nvPr/>
        </p:nvSpPr>
        <p:spPr>
          <a:xfrm>
            <a:off x="1417320" y="8536320"/>
            <a:ext cx="13601520" cy="311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hu-HU" sz="6000" spc="-1" strike="noStrike">
                <a:solidFill>
                  <a:srgbClr val="fcf199"/>
                </a:solidFill>
                <a:latin typeface="Arial"/>
                <a:ea typeface="Arial"/>
              </a:rPr>
              <a:t>A vitamin zsírban oldódó formájának hatékonysága spray formájában klinikailag bizonyított*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256" name="TextBox 12"/>
          <p:cNvSpPr/>
          <p:nvPr/>
        </p:nvSpPr>
        <p:spPr>
          <a:xfrm>
            <a:off x="9551160" y="10645200"/>
            <a:ext cx="41112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500" spc="-1" strike="noStrike">
                <a:solidFill>
                  <a:srgbClr val="fdf098"/>
                </a:solidFill>
                <a:latin typeface="Arial"/>
                <a:ea typeface="Arial"/>
              </a:rPr>
              <a:t>3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58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9" name="Легко проникает в кровоток"/>
          <p:cNvSpPr/>
          <p:nvPr/>
        </p:nvSpPr>
        <p:spPr>
          <a:xfrm>
            <a:off x="2035440" y="9987120"/>
            <a:ext cx="4064760" cy="141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Könnyen behatol a véráramba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60" name="Увеличивает площадь усвоения"/>
          <p:cNvSpPr/>
          <p:nvPr/>
        </p:nvSpPr>
        <p:spPr>
          <a:xfrm>
            <a:off x="8982000" y="9970200"/>
            <a:ext cx="6271200" cy="141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Növeli az abszorpciós felületet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61" name="Эффективность клинически доказана"/>
          <p:cNvSpPr/>
          <p:nvPr/>
        </p:nvSpPr>
        <p:spPr>
          <a:xfrm>
            <a:off x="16888680" y="10300320"/>
            <a:ext cx="6599520" cy="758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u-HU" sz="4000" spc="-1" strike="noStrike">
                <a:solidFill>
                  <a:srgbClr val="363f47"/>
                </a:solidFill>
                <a:latin typeface="Arial"/>
                <a:ea typeface="Arial"/>
              </a:rPr>
              <a:t>Bizonyított hatékonyság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62" name="image15.png" descr="image15.png"/>
          <p:cNvPicPr/>
          <p:nvPr/>
        </p:nvPicPr>
        <p:blipFill>
          <a:blip r:embed="rId2"/>
          <a:stretch/>
        </p:blipFill>
        <p:spPr>
          <a:xfrm>
            <a:off x="17013960" y="3881520"/>
            <a:ext cx="6348960" cy="6348960"/>
          </a:xfrm>
          <a:prstGeom prst="rect">
            <a:avLst/>
          </a:prstGeom>
          <a:ln w="12700">
            <a:noFill/>
          </a:ln>
        </p:spPr>
      </p:pic>
      <p:pic>
        <p:nvPicPr>
          <p:cNvPr id="263" name="image17.png" descr="image17.png"/>
          <p:cNvPicPr/>
          <p:nvPr/>
        </p:nvPicPr>
        <p:blipFill>
          <a:blip r:embed="rId3"/>
          <a:srcRect l="15807" t="17573" r="12723" b="11863"/>
          <a:stretch/>
        </p:blipFill>
        <p:spPr>
          <a:xfrm>
            <a:off x="1800360" y="4716360"/>
            <a:ext cx="4535280" cy="4477680"/>
          </a:xfrm>
          <a:prstGeom prst="rect">
            <a:avLst/>
          </a:prstGeom>
          <a:ln w="12700">
            <a:noFill/>
          </a:ln>
        </p:spPr>
      </p:pic>
      <p:pic>
        <p:nvPicPr>
          <p:cNvPr id="264" name="image18.png" descr="image18.png"/>
          <p:cNvPicPr/>
          <p:nvPr/>
        </p:nvPicPr>
        <p:blipFill>
          <a:blip r:embed="rId4"/>
          <a:srcRect l="2958" t="0" r="0" b="0"/>
          <a:stretch/>
        </p:blipFill>
        <p:spPr>
          <a:xfrm>
            <a:off x="9688680" y="4437720"/>
            <a:ext cx="4857480" cy="5176800"/>
          </a:xfrm>
          <a:prstGeom prst="rect">
            <a:avLst/>
          </a:prstGeom>
          <a:ln w="12700">
            <a:noFill/>
          </a:ln>
        </p:spPr>
      </p:pic>
      <p:sp>
        <p:nvSpPr>
          <p:cNvPr id="265" name="Преимущества мелкодисперсного распыления витамина D"/>
          <p:cNvSpPr/>
          <p:nvPr/>
        </p:nvSpPr>
        <p:spPr>
          <a:xfrm>
            <a:off x="1417320" y="1495800"/>
            <a:ext cx="21501720" cy="1362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8000" spc="-1" strike="noStrike">
                <a:solidFill>
                  <a:srgbClr val="363f47"/>
                </a:solidFill>
                <a:latin typeface="Arial"/>
                <a:ea typeface="Arial"/>
              </a:rPr>
              <a:t>A D-vitamin</a:t>
            </a:r>
            <a:r>
              <a:rPr b="1" lang="hu-HU" sz="8000" spc="-1" strike="noStrike">
                <a:solidFill>
                  <a:srgbClr val="e1343e"/>
                </a:solidFill>
                <a:latin typeface="Arial"/>
                <a:ea typeface="Arial"/>
              </a:rPr>
              <a:t> </a:t>
            </a:r>
            <a:r>
              <a:rPr b="1" lang="hu-HU" sz="8000" spc="-1" strike="noStrike">
                <a:solidFill>
                  <a:srgbClr val="ff644e"/>
                </a:solidFill>
                <a:latin typeface="Arial"/>
                <a:ea typeface="Arial"/>
              </a:rPr>
              <a:t>finom szórásának </a:t>
            </a:r>
            <a:r>
              <a:rPr b="1" lang="hu-HU" sz="8000" spc="-1" strike="noStrike">
                <a:solidFill>
                  <a:srgbClr val="363f47"/>
                </a:solidFill>
                <a:latin typeface="Arial"/>
                <a:ea typeface="Arial"/>
              </a:rPr>
              <a:t>előnyei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Рисунок 1" descr=""/>
          <p:cNvPicPr/>
          <p:nvPr/>
        </p:nvPicPr>
        <p:blipFill>
          <a:blip r:embed="rId1"/>
          <a:srcRect l="423" t="8701" r="320" b="7590"/>
          <a:stretch/>
        </p:blipFill>
        <p:spPr>
          <a:xfrm>
            <a:off x="-1411560" y="-454680"/>
            <a:ext cx="27431640" cy="15423480"/>
          </a:xfrm>
          <a:prstGeom prst="rect">
            <a:avLst/>
          </a:prstGeom>
          <a:ln w="0">
            <a:noFill/>
          </a:ln>
        </p:spPr>
      </p:pic>
      <p:pic>
        <p:nvPicPr>
          <p:cNvPr id="267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68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9" name="D-Spray"/>
          <p:cNvSpPr/>
          <p:nvPr/>
        </p:nvSpPr>
        <p:spPr>
          <a:xfrm>
            <a:off x="11871360" y="464760"/>
            <a:ext cx="11911320" cy="195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11000" spc="-1" strike="noStrike">
              <a:latin typeface="Arial"/>
            </a:endParaRPr>
          </a:p>
        </p:txBody>
      </p:sp>
      <p:sp>
        <p:nvSpPr>
          <p:cNvPr id="270" name="Здоровье у тебя в кармане"/>
          <p:cNvSpPr/>
          <p:nvPr/>
        </p:nvSpPr>
        <p:spPr>
          <a:xfrm>
            <a:off x="12058200" y="2730240"/>
            <a:ext cx="10349280" cy="1270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hu-HU" sz="7100" spc="-1" strike="noStrike">
                <a:solidFill>
                  <a:srgbClr val="ffffff"/>
                </a:solidFill>
                <a:latin typeface="Arial"/>
                <a:ea typeface="Arial"/>
              </a:rPr>
              <a:t>Egészség a zsebedben </a:t>
            </a:r>
            <a:endParaRPr b="0" lang="ru-RU" sz="7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72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3414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3" name="Не нужно запивать"/>
          <p:cNvSpPr/>
          <p:nvPr/>
        </p:nvSpPr>
        <p:spPr>
          <a:xfrm>
            <a:off x="17419320" y="9925920"/>
            <a:ext cx="5787000" cy="709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Nem szükséges inni utána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74" name="1 нажатие дозатора — суточная доза потребления"/>
          <p:cNvSpPr/>
          <p:nvPr/>
        </p:nvSpPr>
        <p:spPr>
          <a:xfrm>
            <a:off x="4176000" y="5948280"/>
            <a:ext cx="5580360" cy="709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fr-FR" sz="3100" spc="-1" strike="noStrike">
                <a:solidFill>
                  <a:srgbClr val="ffffff"/>
                </a:solidFill>
                <a:latin typeface="Arial"/>
                <a:ea typeface="Arial"/>
              </a:rPr>
              <a:t>1 p</a:t>
            </a: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umpálás</a:t>
            </a:r>
            <a:r>
              <a:rPr b="0" lang="fr-FR" sz="3100" spc="-1" strike="noStrike">
                <a:solidFill>
                  <a:srgbClr val="ffffff"/>
                </a:solidFill>
                <a:latin typeface="Arial"/>
                <a:ea typeface="Arial"/>
              </a:rPr>
              <a:t> -2000 NE (50 µg)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75" name="Упаковка 10 мл содержит 170 доз"/>
          <p:cNvSpPr/>
          <p:nvPr/>
        </p:nvSpPr>
        <p:spPr>
          <a:xfrm>
            <a:off x="4214160" y="3530160"/>
            <a:ext cx="449316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Egy 10 ml-es csomag 170 adagot tartalmaz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76" name="D-Spray — Витамин D3 в форме спрея"/>
          <p:cNvSpPr/>
          <p:nvPr/>
        </p:nvSpPr>
        <p:spPr>
          <a:xfrm>
            <a:off x="2112120" y="577440"/>
            <a:ext cx="22271400" cy="132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 — </a:t>
            </a:r>
            <a:r>
              <a:rPr b="1" lang="hu-HU" sz="8000" spc="-1" strike="noStrike">
                <a:solidFill>
                  <a:srgbClr val="ffffff"/>
                </a:solidFill>
                <a:latin typeface="Arial"/>
                <a:ea typeface="Arial"/>
              </a:rPr>
              <a:t> D3 Vitamin</a:t>
            </a:r>
            <a:r>
              <a:rPr b="1" lang="hu-HU" sz="8000" spc="-1" strike="noStrike">
                <a:solidFill>
                  <a:srgbClr val="fdf098"/>
                </a:solidFill>
                <a:latin typeface="Arial"/>
                <a:ea typeface="Arial"/>
              </a:rPr>
              <a:t> spray formájában 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77" name="Удобно носить с собой, чтобы принимать без пропусков"/>
          <p:cNvSpPr/>
          <p:nvPr/>
        </p:nvSpPr>
        <p:spPr>
          <a:xfrm>
            <a:off x="17419320" y="7916400"/>
            <a:ext cx="6324120" cy="709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Kényelmesen magaddal viheted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78" name="Точная дозировка, невозможно ошибиться"/>
          <p:cNvSpPr/>
          <p:nvPr/>
        </p:nvSpPr>
        <p:spPr>
          <a:xfrm>
            <a:off x="4176360" y="7632360"/>
            <a:ext cx="5580360" cy="12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Pontos adagolás, tévedés nélkül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79" name="Флакон из темного стекла экологичен, сохраняет свежесть продукта"/>
          <p:cNvSpPr/>
          <p:nvPr/>
        </p:nvSpPr>
        <p:spPr>
          <a:xfrm>
            <a:off x="17382240" y="3665520"/>
            <a:ext cx="582444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1" strike="noStrike">
                <a:solidFill>
                  <a:srgbClr val="ffffff"/>
                </a:solidFill>
                <a:latin typeface="Arial"/>
                <a:ea typeface="Arial"/>
              </a:rPr>
              <a:t>A sötét üveg környezetbarát és megőrzi a termék frissességét.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80" name="image19.png" descr="image19.png"/>
          <p:cNvPicPr/>
          <p:nvPr/>
        </p:nvPicPr>
        <p:blipFill>
          <a:blip r:embed="rId2"/>
          <a:stretch/>
        </p:blipFill>
        <p:spPr>
          <a:xfrm>
            <a:off x="9948960" y="2567160"/>
            <a:ext cx="4126320" cy="10239840"/>
          </a:xfrm>
          <a:prstGeom prst="rect">
            <a:avLst/>
          </a:prstGeom>
          <a:ln w="12700">
            <a:noFill/>
          </a:ln>
        </p:spPr>
      </p:pic>
      <p:sp>
        <p:nvSpPr>
          <p:cNvPr id="281" name="Кружок"/>
          <p:cNvSpPr/>
          <p:nvPr/>
        </p:nvSpPr>
        <p:spPr>
          <a:xfrm>
            <a:off x="15414480" y="749412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Кружок"/>
          <p:cNvSpPr/>
          <p:nvPr/>
        </p:nvSpPr>
        <p:spPr>
          <a:xfrm>
            <a:off x="2171520" y="74934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Кружок"/>
          <p:cNvSpPr/>
          <p:nvPr/>
        </p:nvSpPr>
        <p:spPr>
          <a:xfrm>
            <a:off x="15377400" y="346824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84" name="Сгруппировать"/>
          <p:cNvGrpSpPr/>
          <p:nvPr/>
        </p:nvGrpSpPr>
        <p:grpSpPr>
          <a:xfrm>
            <a:off x="2154600" y="5470920"/>
            <a:ext cx="1554120" cy="1554120"/>
            <a:chOff x="2154600" y="5470920"/>
            <a:chExt cx="1554120" cy="1554120"/>
          </a:xfrm>
        </p:grpSpPr>
        <p:sp>
          <p:nvSpPr>
            <p:cNvPr id="285" name="Кружок"/>
            <p:cNvSpPr/>
            <p:nvPr/>
          </p:nvSpPr>
          <p:spPr>
            <a:xfrm>
              <a:off x="2154600" y="547092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6" name="image20.png" descr="image20.png"/>
            <p:cNvPicPr/>
            <p:nvPr/>
          </p:nvPicPr>
          <p:blipFill>
            <a:blip r:embed="rId3"/>
            <a:stretch/>
          </p:blipFill>
          <p:spPr>
            <a:xfrm>
              <a:off x="2267280" y="5580360"/>
              <a:ext cx="1328040" cy="1335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87" name="Сгруппировать"/>
          <p:cNvGrpSpPr/>
          <p:nvPr/>
        </p:nvGrpSpPr>
        <p:grpSpPr>
          <a:xfrm>
            <a:off x="15414480" y="9504000"/>
            <a:ext cx="1554120" cy="1554120"/>
            <a:chOff x="15414480" y="9504000"/>
            <a:chExt cx="1554120" cy="1554120"/>
          </a:xfrm>
        </p:grpSpPr>
        <p:sp>
          <p:nvSpPr>
            <p:cNvPr id="288" name="Кружок"/>
            <p:cNvSpPr/>
            <p:nvPr/>
          </p:nvSpPr>
          <p:spPr>
            <a:xfrm>
              <a:off x="15414480" y="950400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9" name="image21.png" descr="image21.png"/>
            <p:cNvPicPr/>
            <p:nvPr/>
          </p:nvPicPr>
          <p:blipFill>
            <a:blip r:embed="rId4"/>
            <a:stretch/>
          </p:blipFill>
          <p:spPr>
            <a:xfrm>
              <a:off x="15727680" y="9717480"/>
              <a:ext cx="902520" cy="10764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90" name="Линия"/>
            <p:cNvSpPr/>
            <p:nvPr/>
          </p:nvSpPr>
          <p:spPr>
            <a:xfrm flipV="1">
              <a:off x="15573600" y="9799560"/>
              <a:ext cx="1236240" cy="987840"/>
            </a:xfrm>
            <a:prstGeom prst="line">
              <a:avLst/>
            </a:prstGeom>
            <a:ln w="50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91" name="image22.png" descr="image22.png"/>
          <p:cNvPicPr/>
          <p:nvPr/>
        </p:nvPicPr>
        <p:blipFill>
          <a:blip r:embed="rId5"/>
          <a:stretch/>
        </p:blipFill>
        <p:spPr>
          <a:xfrm>
            <a:off x="15557400" y="7759440"/>
            <a:ext cx="1268280" cy="1023840"/>
          </a:xfrm>
          <a:prstGeom prst="rect">
            <a:avLst/>
          </a:prstGeom>
          <a:ln w="12700">
            <a:noFill/>
          </a:ln>
        </p:spPr>
      </p:pic>
      <p:pic>
        <p:nvPicPr>
          <p:cNvPr id="292" name="image23.png" descr=""/>
          <p:cNvPicPr/>
          <p:nvPr/>
        </p:nvPicPr>
        <p:blipFill>
          <a:blip r:embed="rId6"/>
          <a:stretch/>
        </p:blipFill>
        <p:spPr>
          <a:xfrm>
            <a:off x="2502360" y="7897320"/>
            <a:ext cx="952560" cy="843480"/>
          </a:xfrm>
          <a:prstGeom prst="rect">
            <a:avLst/>
          </a:prstGeom>
          <a:ln w="12700">
            <a:noFill/>
          </a:ln>
        </p:spPr>
      </p:pic>
      <p:pic>
        <p:nvPicPr>
          <p:cNvPr id="293" name="image24.png" descr="image24.png"/>
          <p:cNvPicPr/>
          <p:nvPr/>
        </p:nvPicPr>
        <p:blipFill>
          <a:blip r:embed="rId7"/>
          <a:stretch/>
        </p:blipFill>
        <p:spPr>
          <a:xfrm>
            <a:off x="15834600" y="3561120"/>
            <a:ext cx="639000" cy="1368720"/>
          </a:xfrm>
          <a:prstGeom prst="rect">
            <a:avLst/>
          </a:prstGeom>
          <a:ln w="12700">
            <a:noFill/>
          </a:ln>
        </p:spPr>
      </p:pic>
      <p:grpSp>
        <p:nvGrpSpPr>
          <p:cNvPr id="294" name="Сгруппировать"/>
          <p:cNvGrpSpPr/>
          <p:nvPr/>
        </p:nvGrpSpPr>
        <p:grpSpPr>
          <a:xfrm>
            <a:off x="2139840" y="3457080"/>
            <a:ext cx="1568880" cy="1554120"/>
            <a:chOff x="2139840" y="3457080"/>
            <a:chExt cx="1568880" cy="1554120"/>
          </a:xfrm>
        </p:grpSpPr>
        <p:sp>
          <p:nvSpPr>
            <p:cNvPr id="295" name="Кружок"/>
            <p:cNvSpPr/>
            <p:nvPr/>
          </p:nvSpPr>
          <p:spPr>
            <a:xfrm>
              <a:off x="2154600" y="345708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96" name="image23.png" descr="image23.png"/>
            <p:cNvPicPr/>
            <p:nvPr/>
          </p:nvPicPr>
          <p:blipFill>
            <a:blip r:embed="rId8"/>
            <a:srcRect l="60897" t="76690" r="0" b="0"/>
            <a:stretch/>
          </p:blipFill>
          <p:spPr>
            <a:xfrm>
              <a:off x="249876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97" name="image23.png" descr="image23.png"/>
            <p:cNvPicPr/>
            <p:nvPr/>
          </p:nvPicPr>
          <p:blipFill>
            <a:blip r:embed="rId9"/>
            <a:srcRect l="60897" t="76690" r="0" b="0"/>
            <a:stretch/>
          </p:blipFill>
          <p:spPr>
            <a:xfrm>
              <a:off x="249876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98" name="image23.png" descr="image23.png"/>
            <p:cNvPicPr/>
            <p:nvPr/>
          </p:nvPicPr>
          <p:blipFill>
            <a:blip r:embed="rId10"/>
            <a:srcRect l="60897" t="76690" r="0" b="0"/>
            <a:stretch/>
          </p:blipFill>
          <p:spPr>
            <a:xfrm>
              <a:off x="288468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99" name="image23.png" descr="image23.png"/>
            <p:cNvPicPr/>
            <p:nvPr/>
          </p:nvPicPr>
          <p:blipFill>
            <a:blip r:embed="rId11"/>
            <a:srcRect l="60897" t="76690" r="0" b="0"/>
            <a:stretch/>
          </p:blipFill>
          <p:spPr>
            <a:xfrm>
              <a:off x="288468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00" name="image23.png" descr="image23.png"/>
            <p:cNvPicPr/>
            <p:nvPr/>
          </p:nvPicPr>
          <p:blipFill>
            <a:blip r:embed="rId12"/>
            <a:srcRect l="60897" t="76690" r="0" b="0"/>
            <a:stretch/>
          </p:blipFill>
          <p:spPr>
            <a:xfrm>
              <a:off x="213984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01" name="image23.png" descr="image23.png"/>
            <p:cNvPicPr/>
            <p:nvPr/>
          </p:nvPicPr>
          <p:blipFill>
            <a:blip r:embed="rId13"/>
            <a:srcRect l="60897" t="76690" r="0" b="0"/>
            <a:stretch/>
          </p:blipFill>
          <p:spPr>
            <a:xfrm>
              <a:off x="213984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02" name="Мягкий нейтральный вкус понравится всем — в основе кокосовое масло"/>
          <p:cNvSpPr/>
          <p:nvPr/>
        </p:nvSpPr>
        <p:spPr>
          <a:xfrm>
            <a:off x="4186080" y="9513360"/>
            <a:ext cx="6047280" cy="1843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100" spc="-97" strike="noStrike">
                <a:solidFill>
                  <a:srgbClr val="ffffff"/>
                </a:solidFill>
                <a:latin typeface="Arial"/>
                <a:ea typeface="Arial"/>
              </a:rPr>
              <a:t>Enyhe, semleges íz, amelyet mindenki élvezni fog - az alap a kókuszolaj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03" name="Не требует хранения в холодильнике"/>
          <p:cNvSpPr/>
          <p:nvPr/>
        </p:nvSpPr>
        <p:spPr>
          <a:xfrm>
            <a:off x="17419320" y="5841000"/>
            <a:ext cx="6116400" cy="653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hu-HU" sz="3100" spc="-97" strike="noStrike">
                <a:solidFill>
                  <a:srgbClr val="ffffff"/>
                </a:solidFill>
                <a:latin typeface="Arial"/>
                <a:ea typeface="Arial"/>
              </a:rPr>
              <a:t>Nem kell hűtőszekrényben tárolni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304" name="image30.png" descr=""/>
          <p:cNvPicPr/>
          <p:nvPr/>
        </p:nvPicPr>
        <p:blipFill>
          <a:blip r:embed="rId14"/>
          <a:stretch/>
        </p:blipFill>
        <p:spPr>
          <a:xfrm>
            <a:off x="2648880" y="9193320"/>
            <a:ext cx="1087560" cy="1087560"/>
          </a:xfrm>
          <a:prstGeom prst="rect">
            <a:avLst/>
          </a:prstGeom>
          <a:ln w="12700">
            <a:noFill/>
          </a:ln>
        </p:spPr>
      </p:pic>
      <p:pic>
        <p:nvPicPr>
          <p:cNvPr id="305" name="image27.png" descr=""/>
          <p:cNvPicPr/>
          <p:nvPr/>
        </p:nvPicPr>
        <p:blipFill>
          <a:blip r:embed="rId15"/>
          <a:stretch/>
        </p:blipFill>
        <p:spPr>
          <a:xfrm>
            <a:off x="15414480" y="5467680"/>
            <a:ext cx="1587600" cy="1587600"/>
          </a:xfrm>
          <a:prstGeom prst="rect">
            <a:avLst/>
          </a:prstGeom>
          <a:ln w="12700">
            <a:noFill/>
          </a:ln>
        </p:spPr>
      </p:pic>
      <p:sp>
        <p:nvSpPr>
          <p:cNvPr id="306" name="Кружок"/>
          <p:cNvSpPr/>
          <p:nvPr/>
        </p:nvSpPr>
        <p:spPr>
          <a:xfrm>
            <a:off x="2171520" y="95562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Rectangle 1"/>
          <p:cNvSpPr/>
          <p:nvPr/>
        </p:nvSpPr>
        <p:spPr>
          <a:xfrm>
            <a:off x="12191040" y="-182520"/>
            <a:ext cx="1080" cy="365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308" name="Rectangle 2"/>
          <p:cNvSpPr/>
          <p:nvPr/>
        </p:nvSpPr>
        <p:spPr>
          <a:xfrm>
            <a:off x="12343320" y="-30240"/>
            <a:ext cx="1080" cy="365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1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1" name="image12.png" descr="image12.png"/>
          <p:cNvPicPr/>
          <p:nvPr/>
        </p:nvPicPr>
        <p:blipFill>
          <a:blip r:embed="rId2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12" name="Кто больше…"/>
          <p:cNvSpPr/>
          <p:nvPr/>
        </p:nvSpPr>
        <p:spPr>
          <a:xfrm>
            <a:off x="1417320" y="3193200"/>
            <a:ext cx="10866960" cy="3800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8000" spc="-1" strike="noStrike">
                <a:solidFill>
                  <a:srgbClr val="ffffff"/>
                </a:solidFill>
                <a:latin typeface="Arial"/>
                <a:ea typeface="Arial"/>
              </a:rPr>
              <a:t>Ki van leginkább kitéve a </a:t>
            </a:r>
            <a:r>
              <a:rPr b="1" lang="hu-HU" sz="8000" spc="-1" strike="noStrike">
                <a:solidFill>
                  <a:srgbClr val="fdf098"/>
                </a:solidFill>
                <a:latin typeface="Arial"/>
                <a:ea typeface="Arial"/>
              </a:rPr>
              <a:t>D-vitamin hiány kockázatának?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13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314" name="image13.png" descr="image13.png"/>
            <p:cNvPicPr/>
            <p:nvPr/>
          </p:nvPicPr>
          <p:blipFill>
            <a:blip r:embed="rId3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15" name="image14.png" descr="image14.png"/>
            <p:cNvPicPr/>
            <p:nvPr/>
          </p:nvPicPr>
          <p:blipFill>
            <a:blip r:embed="rId4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16" name="Кружок"/>
          <p:cNvSpPr/>
          <p:nvPr/>
        </p:nvSpPr>
        <p:spPr>
          <a:xfrm>
            <a:off x="-4290840" y="-1858680"/>
            <a:ext cx="17432640" cy="17432640"/>
          </a:xfrm>
          <a:prstGeom prst="ellipse">
            <a:avLst/>
          </a:prstGeom>
          <a:noFill/>
          <a:ln w="50800">
            <a:solidFill>
              <a:srgbClr val="faf0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/>
          <p:nvPr/>
        </p:nvSpPr>
        <p:spPr>
          <a:xfrm>
            <a:off x="1582920" y="7548480"/>
            <a:ext cx="9883080" cy="306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4000" spc="-111" strike="noStrike">
                <a:solidFill>
                  <a:srgbClr val="ffffff"/>
                </a:solidFill>
                <a:latin typeface="Arial"/>
                <a:ea typeface="Arial"/>
              </a:rPr>
              <a:t>A szakértők egyetértenek abban, hogy a D-hipovitaminózis járványszerűvé válik, és gyermekeket, serdülőket, felnőtteket, terhes és szoptató nőket, valamint időseket érint.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18" name="Жители северных стран, включая Россию"/>
          <p:cNvSpPr/>
          <p:nvPr/>
        </p:nvSpPr>
        <p:spPr>
          <a:xfrm>
            <a:off x="15971400" y="1317240"/>
            <a:ext cx="5709600" cy="69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Az északi országok lakosai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19" name="Люди с заболеваниями кишечника, печени или почек"/>
          <p:cNvSpPr/>
          <p:nvPr/>
        </p:nvSpPr>
        <p:spPr>
          <a:xfrm>
            <a:off x="15971400" y="3229560"/>
            <a:ext cx="7564320" cy="123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Bél-, máj- vagy veseproblémákkal küzdő személyek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20" name="Взрослые с избыточной массой тела и нарушением всасывания жиров"/>
          <p:cNvSpPr/>
          <p:nvPr/>
        </p:nvSpPr>
        <p:spPr>
          <a:xfrm>
            <a:off x="15954840" y="5333760"/>
            <a:ext cx="8428680" cy="123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Túlsúlyos felnőttek, akiknél a zsírfelszívódás károsodott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21" name="Часто болеющие"/>
          <p:cNvSpPr/>
          <p:nvPr/>
        </p:nvSpPr>
        <p:spPr>
          <a:xfrm>
            <a:off x="15971400" y="787788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Gyakran megbetegedő emberek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22" name="Обладатели смуглой кожи"/>
          <p:cNvSpPr/>
          <p:nvPr/>
        </p:nvSpPr>
        <p:spPr>
          <a:xfrm>
            <a:off x="15971400" y="9822960"/>
            <a:ext cx="6422040" cy="69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Sötétebb bőrtónusú emberek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23" name="Пожилые люди"/>
          <p:cNvSpPr/>
          <p:nvPr/>
        </p:nvSpPr>
        <p:spPr>
          <a:xfrm>
            <a:off x="15971400" y="1190340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u-HU" sz="3000" spc="-94" strike="noStrike">
                <a:solidFill>
                  <a:srgbClr val="ffffff"/>
                </a:solidFill>
                <a:latin typeface="Arial"/>
                <a:ea typeface="Arial"/>
              </a:rPr>
              <a:t>Idős emberek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24" name="Кружок"/>
          <p:cNvSpPr/>
          <p:nvPr/>
        </p:nvSpPr>
        <p:spPr>
          <a:xfrm>
            <a:off x="11310840" y="1506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Кружок"/>
          <p:cNvSpPr/>
          <p:nvPr/>
        </p:nvSpPr>
        <p:spPr>
          <a:xfrm>
            <a:off x="13982040" y="1112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Линия"/>
          <p:cNvSpPr/>
          <p:nvPr/>
        </p:nvSpPr>
        <p:spPr>
          <a:xfrm>
            <a:off x="11413080" y="1662480"/>
            <a:ext cx="25747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Кружок"/>
          <p:cNvSpPr/>
          <p:nvPr/>
        </p:nvSpPr>
        <p:spPr>
          <a:xfrm>
            <a:off x="12442320" y="360504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Кружок"/>
          <p:cNvSpPr/>
          <p:nvPr/>
        </p:nvSpPr>
        <p:spPr>
          <a:xfrm>
            <a:off x="13982040" y="321048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Линия"/>
          <p:cNvSpPr/>
          <p:nvPr/>
        </p:nvSpPr>
        <p:spPr>
          <a:xfrm>
            <a:off x="12570120" y="3760560"/>
            <a:ext cx="14119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Кружок"/>
          <p:cNvSpPr/>
          <p:nvPr/>
        </p:nvSpPr>
        <p:spPr>
          <a:xfrm>
            <a:off x="12945240" y="5727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Кружок"/>
          <p:cNvSpPr/>
          <p:nvPr/>
        </p:nvSpPr>
        <p:spPr>
          <a:xfrm>
            <a:off x="13982040" y="5333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Линия"/>
          <p:cNvSpPr/>
          <p:nvPr/>
        </p:nvSpPr>
        <p:spPr>
          <a:xfrm>
            <a:off x="13047480" y="5883480"/>
            <a:ext cx="94788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Кружок"/>
          <p:cNvSpPr/>
          <p:nvPr/>
        </p:nvSpPr>
        <p:spPr>
          <a:xfrm>
            <a:off x="12894480" y="790200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Кружок"/>
          <p:cNvSpPr/>
          <p:nvPr/>
        </p:nvSpPr>
        <p:spPr>
          <a:xfrm>
            <a:off x="13982040" y="750780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Линия"/>
          <p:cNvSpPr/>
          <p:nvPr/>
        </p:nvSpPr>
        <p:spPr>
          <a:xfrm>
            <a:off x="13021920" y="8057880"/>
            <a:ext cx="94824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Кружок"/>
          <p:cNvSpPr/>
          <p:nvPr/>
        </p:nvSpPr>
        <p:spPr>
          <a:xfrm>
            <a:off x="12289680" y="1001232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Кружок"/>
          <p:cNvSpPr/>
          <p:nvPr/>
        </p:nvSpPr>
        <p:spPr>
          <a:xfrm>
            <a:off x="13982040" y="961812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Линия"/>
          <p:cNvSpPr/>
          <p:nvPr/>
        </p:nvSpPr>
        <p:spPr>
          <a:xfrm>
            <a:off x="12354120" y="10168200"/>
            <a:ext cx="160740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Кружок"/>
          <p:cNvSpPr/>
          <p:nvPr/>
        </p:nvSpPr>
        <p:spPr>
          <a:xfrm>
            <a:off x="11073960" y="120927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Кружок"/>
          <p:cNvSpPr/>
          <p:nvPr/>
        </p:nvSpPr>
        <p:spPr>
          <a:xfrm>
            <a:off x="13982040" y="116985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Линия"/>
          <p:cNvSpPr/>
          <p:nvPr/>
        </p:nvSpPr>
        <p:spPr>
          <a:xfrm>
            <a:off x="11150640" y="12248280"/>
            <a:ext cx="284364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2" name="image35.png" descr="image35.png"/>
          <p:cNvPicPr/>
          <p:nvPr/>
        </p:nvPicPr>
        <p:blipFill>
          <a:blip r:embed="rId5"/>
          <a:stretch/>
        </p:blipFill>
        <p:spPr>
          <a:xfrm>
            <a:off x="14098680" y="7581600"/>
            <a:ext cx="916560" cy="1002960"/>
          </a:xfrm>
          <a:prstGeom prst="rect">
            <a:avLst/>
          </a:prstGeom>
          <a:ln w="12700">
            <a:noFill/>
          </a:ln>
        </p:spPr>
      </p:pic>
      <p:pic>
        <p:nvPicPr>
          <p:cNvPr id="343" name="image36.png" descr="image36.png"/>
          <p:cNvPicPr/>
          <p:nvPr/>
        </p:nvPicPr>
        <p:blipFill>
          <a:blip r:embed="rId6"/>
          <a:stretch/>
        </p:blipFill>
        <p:spPr>
          <a:xfrm>
            <a:off x="14065200" y="112428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44" name="image37.png" descr="image37.png"/>
          <p:cNvPicPr/>
          <p:nvPr/>
        </p:nvPicPr>
        <p:blipFill>
          <a:blip r:embed="rId7"/>
          <a:stretch/>
        </p:blipFill>
        <p:spPr>
          <a:xfrm>
            <a:off x="14077800" y="324756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45" name="image32.png" descr="image32.png"/>
          <p:cNvPicPr/>
          <p:nvPr/>
        </p:nvPicPr>
        <p:blipFill>
          <a:blip r:embed="rId8"/>
          <a:stretch/>
        </p:blipFill>
        <p:spPr>
          <a:xfrm>
            <a:off x="14238360" y="11806200"/>
            <a:ext cx="637200" cy="884160"/>
          </a:xfrm>
          <a:prstGeom prst="rect">
            <a:avLst/>
          </a:prstGeom>
          <a:ln w="12700">
            <a:noFill/>
          </a:ln>
        </p:spPr>
      </p:pic>
      <p:pic>
        <p:nvPicPr>
          <p:cNvPr id="346" name="image38.png" descr="image38.png"/>
          <p:cNvPicPr/>
          <p:nvPr/>
        </p:nvPicPr>
        <p:blipFill>
          <a:blip r:embed="rId9"/>
          <a:stretch/>
        </p:blipFill>
        <p:spPr>
          <a:xfrm>
            <a:off x="14153040" y="5466960"/>
            <a:ext cx="807840" cy="884160"/>
          </a:xfrm>
          <a:prstGeom prst="rect">
            <a:avLst/>
          </a:prstGeom>
          <a:ln w="12700">
            <a:noFill/>
          </a:ln>
        </p:spPr>
      </p:pic>
      <p:pic>
        <p:nvPicPr>
          <p:cNvPr id="347" name="image39.png" descr="image39.png"/>
          <p:cNvPicPr/>
          <p:nvPr/>
        </p:nvPicPr>
        <p:blipFill>
          <a:blip r:embed="rId10"/>
          <a:stretch/>
        </p:blipFill>
        <p:spPr>
          <a:xfrm>
            <a:off x="14078160" y="9677520"/>
            <a:ext cx="956520" cy="1046520"/>
          </a:xfrm>
          <a:prstGeom prst="rect">
            <a:avLst/>
          </a:prstGeom>
          <a:ln w="12700">
            <a:noFill/>
          </a:ln>
        </p:spPr>
      </p:pic>
      <p:sp>
        <p:nvSpPr>
          <p:cNvPr id="348" name="TextBox 45"/>
          <p:cNvSpPr/>
          <p:nvPr/>
        </p:nvSpPr>
        <p:spPr>
          <a:xfrm>
            <a:off x="4762800" y="104846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fffff"/>
                </a:solidFill>
                <a:latin typeface="Arial"/>
                <a:ea typeface="Arial"/>
              </a:rPr>
              <a:t>4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LibreOffice/7.1.0.3$Windows_X86_64 LibreOffice_project/f6099ecf3d29644b5008cc8f48f42f4a40986e4c</Application>
  <AppVersion>15.0000</AppVersion>
  <Words>1228</Words>
  <Paragraphs>136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Ekaterina.Zhuravel</dc:creator>
  <dc:description/>
  <dc:language>ru-RU</dc:language>
  <cp:lastModifiedBy/>
  <dcterms:modified xsi:type="dcterms:W3CDTF">2023-04-04T15:41:53Z</dcterms:modified>
  <cp:revision>46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Custom</vt:lpwstr>
  </property>
  <property fmtid="{D5CDD505-2E9C-101B-9397-08002B2CF9AE}" pid="4" name="Slides">
    <vt:i4>14</vt:i4>
  </property>
</Properties>
</file>