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1" r:id="rId14"/>
    <p:sldId id="272" r:id="rId15"/>
    <p:sldId id="273" r:id="rId16"/>
    <p:sldId id="274" r:id="rId17"/>
    <p:sldId id="277" r:id="rId18"/>
    <p:sldId id="278" r:id="rId19"/>
    <p:sldId id="279" r:id="rId20"/>
  </p:sldIdLst>
  <p:sldSz cx="20104100" cy="11303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3415"/>
    <a:srgbClr val="BB1720"/>
    <a:srgbClr val="144E1E"/>
    <a:srgbClr val="524F9C"/>
    <a:srgbClr val="AF0D18"/>
    <a:srgbClr val="31A633"/>
    <a:srgbClr val="F298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44" autoAdjust="0"/>
  </p:normalViewPr>
  <p:slideViewPr>
    <p:cSldViewPr snapToGrid="0">
      <p:cViewPr varScale="1">
        <p:scale>
          <a:sx n="59" d="100"/>
          <a:sy n="59" d="100"/>
        </p:scale>
        <p:origin x="11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5448947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r>
              <a:t>Nem megfelelő értelmezésben ez azt jelenti, hogy menet közben, amikor nagyon megéheztünk, és amikor nincs idő vagy lehetőség asztalhoz ülni, bekapunk valamit. Ebben a megközelítésben ezek a falatok gyakran károsak, mert az éhség elnyomásával becsapjuk agyunkat, de magát az okot (a szervezet táplálását) nem szüntetjük meg ezzel.</a:t>
            </a:r>
          </a:p>
          <a:p>
            <a:endParaRPr/>
          </a:p>
          <a:p>
            <a:r>
              <a:t>Kiugrunk ebédszünetben a legközelebbi gyorsétterembe egy kávéra és egy hamburgerre, amit azután futtában fogyasztunk el, vagy veszünk a boltban egy szelet csokoládét, hogy gyorsan csillapítsuk éhségünket.</a:t>
            </a:r>
          </a:p>
        </p:txBody>
      </p:sp>
    </p:spTree>
    <p:extLst>
      <p:ext uri="{BB962C8B-B14F-4D97-AF65-F5344CB8AC3E}">
        <p14:creationId xmlns:p14="http://schemas.microsoft.com/office/powerpoint/2010/main" val="390538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xfrm>
            <a:off x="381000" y="685800"/>
            <a:ext cx="6096000" cy="3429000"/>
          </a:xfrm>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a:defRPr b="1"/>
            </a:pPr>
            <a:r>
              <a:t>Alapösszetevők: </a:t>
            </a:r>
            <a:r>
              <a:rPr b="0"/>
              <a:t>Zab, kesudió vaj, csokoládé, rizsszirup, agavé, mazsola, kesudió, Spirulina, fahéj </a:t>
            </a:r>
          </a:p>
          <a:p>
            <a:r>
              <a:t> </a:t>
            </a:r>
          </a:p>
          <a:p>
            <a:pPr>
              <a:defRPr b="1"/>
            </a:pPr>
            <a:r>
              <a:t>Összetétel:</a:t>
            </a:r>
          </a:p>
          <a:p>
            <a:r>
              <a:t>Fehérjék 4 g</a:t>
            </a:r>
          </a:p>
          <a:p>
            <a:r>
              <a:t>Zsírok 9 g</a:t>
            </a:r>
          </a:p>
          <a:p>
            <a:r>
              <a:t>Szénhidrátok 25 g</a:t>
            </a:r>
          </a:p>
          <a:p>
            <a:r>
              <a:t>Rostok 2 g</a:t>
            </a:r>
          </a:p>
          <a:p>
            <a:r>
              <a:t>Kalcium 2%, vas 8%</a:t>
            </a:r>
          </a:p>
          <a:p>
            <a:r>
              <a:t>200 Kcal energia a 44 g-os szeletben</a:t>
            </a:r>
          </a:p>
        </p:txBody>
      </p:sp>
    </p:spTree>
    <p:extLst>
      <p:ext uri="{BB962C8B-B14F-4D97-AF65-F5344CB8AC3E}">
        <p14:creationId xmlns:p14="http://schemas.microsoft.com/office/powerpoint/2010/main" val="36836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381000" y="685800"/>
            <a:ext cx="6096000" cy="342900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a:defRPr b="1"/>
            </a:pPr>
            <a:r>
              <a:t>Alapösszetevők: r</a:t>
            </a:r>
            <a:r>
              <a:rPr b="0"/>
              <a:t>izsfehérje, agavé szirup, datolyakrém, mandulaolaj, csokoládé chips, vörös áfonya bogyó és por, áfonyalé, lenbimbó, szezámmag.</a:t>
            </a:r>
          </a:p>
          <a:p>
            <a:pPr>
              <a:defRPr b="1"/>
            </a:pPr>
            <a:endParaRPr b="0"/>
          </a:p>
          <a:p>
            <a:pPr>
              <a:defRPr b="1"/>
            </a:pPr>
            <a:r>
              <a:t>Összetétel:</a:t>
            </a:r>
          </a:p>
          <a:p>
            <a:r>
              <a:t>Fehérjék 9 g</a:t>
            </a:r>
          </a:p>
          <a:p>
            <a:r>
              <a:t>Zsírok 7 g</a:t>
            </a:r>
          </a:p>
          <a:p>
            <a:r>
              <a:t>Szénhidrátok 19 g</a:t>
            </a:r>
          </a:p>
          <a:p>
            <a:r>
              <a:t>Rostok 1 g</a:t>
            </a:r>
          </a:p>
          <a:p>
            <a:r>
              <a:t>Kalcium 4%, vas 2%</a:t>
            </a:r>
          </a:p>
          <a:p>
            <a:endParaRPr/>
          </a:p>
          <a:p>
            <a:r>
              <a:t> 170 Kcal energia a 46 g-os szeletben</a:t>
            </a:r>
          </a:p>
        </p:txBody>
      </p:sp>
    </p:spTree>
    <p:extLst>
      <p:ext uri="{BB962C8B-B14F-4D97-AF65-F5344CB8AC3E}">
        <p14:creationId xmlns:p14="http://schemas.microsoft.com/office/powerpoint/2010/main" val="234878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381000" y="685800"/>
            <a:ext cx="6096000" cy="3429000"/>
          </a:xfrm>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a:defRPr b="1"/>
            </a:pPr>
            <a:r>
              <a:t>Alapösszetevők: </a:t>
            </a:r>
            <a:r>
              <a:rPr b="0"/>
              <a:t>mandulaolaj, datolya, áfonya, agavé szirup, lenbimbó</a:t>
            </a:r>
          </a:p>
          <a:p>
            <a:pPr>
              <a:defRPr b="1"/>
            </a:pPr>
            <a:endParaRPr b="0"/>
          </a:p>
          <a:p>
            <a:pPr>
              <a:defRPr b="1"/>
            </a:pPr>
            <a:r>
              <a:t>Összetétel:</a:t>
            </a:r>
          </a:p>
          <a:p>
            <a:r>
              <a:t>Fehérjék 5 g</a:t>
            </a:r>
          </a:p>
          <a:p>
            <a:r>
              <a:t>Zsírok 6,7 g</a:t>
            </a:r>
          </a:p>
          <a:p>
            <a:r>
              <a:t>Szénhidrátok 19 g</a:t>
            </a:r>
          </a:p>
          <a:p>
            <a:r>
              <a:t>Rostok 4 g</a:t>
            </a:r>
          </a:p>
          <a:p>
            <a:r>
              <a:t>Kalcium 5%, vas 5%</a:t>
            </a:r>
          </a:p>
          <a:p>
            <a:endParaRPr/>
          </a:p>
          <a:p>
            <a:r>
              <a:t>168 Kcal energia a 38 g-os szeletben</a:t>
            </a:r>
          </a:p>
        </p:txBody>
      </p:sp>
    </p:spTree>
    <p:extLst>
      <p:ext uri="{BB962C8B-B14F-4D97-AF65-F5344CB8AC3E}">
        <p14:creationId xmlns:p14="http://schemas.microsoft.com/office/powerpoint/2010/main" val="2217999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381000" y="685800"/>
            <a:ext cx="6096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a:defRPr b="1"/>
            </a:pPr>
            <a:r>
              <a:t>Alapösszetevők: </a:t>
            </a:r>
            <a:r>
              <a:rPr b="0"/>
              <a:t>kesudió olaj, datolyakrém, tápióka, rizsfehérje, kesudió, chlorella, lucerna, ananász, szezámmag</a:t>
            </a:r>
          </a:p>
          <a:p>
            <a:endParaRPr b="0"/>
          </a:p>
          <a:p>
            <a:pPr>
              <a:defRPr b="1"/>
            </a:pPr>
            <a:r>
              <a:t>Összetétel:</a:t>
            </a:r>
          </a:p>
          <a:p>
            <a:r>
              <a:t>Fehérjék 7 g</a:t>
            </a:r>
          </a:p>
          <a:p>
            <a:r>
              <a:t>Zsírok 7 g</a:t>
            </a:r>
          </a:p>
          <a:p>
            <a:r>
              <a:t>Szénhidrátok 16 g</a:t>
            </a:r>
          </a:p>
          <a:p>
            <a:r>
              <a:t>Rostok 1 g</a:t>
            </a:r>
          </a:p>
          <a:p>
            <a:r>
              <a:t>Kalcium 2%, vas 15%</a:t>
            </a:r>
          </a:p>
          <a:p>
            <a:endParaRPr/>
          </a:p>
          <a:p>
            <a:r>
              <a:t>140 Kcal energia a 38 g-os szeletben</a:t>
            </a:r>
          </a:p>
        </p:txBody>
      </p:sp>
    </p:spTree>
    <p:extLst>
      <p:ext uri="{BB962C8B-B14F-4D97-AF65-F5344CB8AC3E}">
        <p14:creationId xmlns:p14="http://schemas.microsoft.com/office/powerpoint/2010/main" val="182337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a:defRPr b="1"/>
            </a:pPr>
            <a:r>
              <a:t>Alapösszetevők: z</a:t>
            </a:r>
            <a:r>
              <a:rPr b="0"/>
              <a:t>ab, kesudió olaj, datolya, agavé szirup, csíráztatott lenmag, cseresznye, rizsfehérje</a:t>
            </a:r>
          </a:p>
          <a:p>
            <a:r>
              <a:t> </a:t>
            </a:r>
          </a:p>
          <a:p>
            <a:pPr>
              <a:defRPr b="1"/>
            </a:pPr>
            <a:r>
              <a:t>Összetétel:</a:t>
            </a:r>
          </a:p>
          <a:p>
            <a:r>
              <a:t>Fehérjék 4 g</a:t>
            </a:r>
          </a:p>
          <a:p>
            <a:r>
              <a:t>Zsírok 8 g</a:t>
            </a:r>
          </a:p>
          <a:p>
            <a:r>
              <a:t>Szénhidrátok 17 g</a:t>
            </a:r>
          </a:p>
          <a:p>
            <a:r>
              <a:t>Rostok 2 g</a:t>
            </a:r>
          </a:p>
          <a:p>
            <a:r>
              <a:t>Kalcium 2%, vas 8%, A-vitamin 2%</a:t>
            </a:r>
          </a:p>
          <a:p>
            <a:endParaRPr/>
          </a:p>
          <a:p>
            <a:r>
              <a:t>140 Kcal energia a 38 g-os szeletben</a:t>
            </a:r>
          </a:p>
        </p:txBody>
      </p:sp>
    </p:spTree>
    <p:extLst>
      <p:ext uri="{BB962C8B-B14F-4D97-AF65-F5344CB8AC3E}">
        <p14:creationId xmlns:p14="http://schemas.microsoft.com/office/powerpoint/2010/main" val="1985674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xfrm>
            <a:off x="381000" y="685800"/>
            <a:ext cx="6096000" cy="3429000"/>
          </a:xfrm>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pPr>
              <a:defRPr b="1"/>
            </a:pPr>
            <a:r>
              <a:t>Alapösszetevők: </a:t>
            </a:r>
            <a:r>
              <a:rPr b="0"/>
              <a:t>földimogyoró és mandulaolaj, agavé, datolya, csokoládé chips, puffasztott rizs, dió, lenbimbó, kakaópor és kakaóvaj</a:t>
            </a:r>
          </a:p>
          <a:p>
            <a:endParaRPr b="0"/>
          </a:p>
          <a:p>
            <a:pPr>
              <a:defRPr b="1"/>
            </a:pPr>
            <a:r>
              <a:t>Összetétel:</a:t>
            </a:r>
          </a:p>
          <a:p>
            <a:r>
              <a:t>Fehérjék 4 g</a:t>
            </a:r>
          </a:p>
          <a:p>
            <a:r>
              <a:t>Zsírok 7 g</a:t>
            </a:r>
          </a:p>
          <a:p>
            <a:r>
              <a:t>Szénhidrátok 21 g</a:t>
            </a:r>
          </a:p>
          <a:p>
            <a:r>
              <a:t>Rostok 4 g</a:t>
            </a:r>
          </a:p>
          <a:p>
            <a:r>
              <a:t>Kalcium 4%, vas 6%</a:t>
            </a:r>
          </a:p>
          <a:p>
            <a:endParaRPr/>
          </a:p>
          <a:p>
            <a:r>
              <a:t>170 Kcal energia a 38 g-os szeletben</a:t>
            </a:r>
          </a:p>
        </p:txBody>
      </p:sp>
    </p:spTree>
    <p:extLst>
      <p:ext uri="{BB962C8B-B14F-4D97-AF65-F5344CB8AC3E}">
        <p14:creationId xmlns:p14="http://schemas.microsoft.com/office/powerpoint/2010/main" val="1493901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t>Senki számára nem titok, hogy a japánok a legtovább élő emberek a földön. A születéskor várható élettartam férfiak esetében 79 év, nők esetében 86 év.</a:t>
            </a:r>
          </a:p>
          <a:p>
            <a:endParaRPr/>
          </a:p>
          <a:p>
            <a:r>
              <a:t>A japánok közt alig van kövér: száz emberből mindössze háromnak van súlyfeleslege, ami háromszor kevesebb, mint a franciáknál, és tízszer kevesebb, mint az amerikaiaknál.</a:t>
            </a:r>
          </a:p>
          <a:p>
            <a:r>
              <a:t>Japánban a nők sokkal fiatalabbnak néznek ki biológiai koruknál. – Még a nyolcvanon túliak is aktív életet élnek, golfoznak, bicikliznek, szórakoznak.</a:t>
            </a:r>
          </a:p>
          <a:p>
            <a:endParaRPr/>
          </a:p>
          <a:p>
            <a:r>
              <a:t>Ezt a jelenséget a szakértők több tényezővel is magyarázzák: a helyes táplálkozás, a sok mozgás, gyógyforrások látogatása. Ezeket a felülmúlhatatlan egészségi mutatatókat  és életkort a japánok minimális egészségügyi kiadások mellett érik el, ők hozták létre a „wellnesst”  - az iparágat, ami segít az egészség megőrzésében és fiatalság megtartásában.</a:t>
            </a:r>
          </a:p>
        </p:txBody>
      </p:sp>
    </p:spTree>
    <p:extLst>
      <p:ext uri="{BB962C8B-B14F-4D97-AF65-F5344CB8AC3E}">
        <p14:creationId xmlns:p14="http://schemas.microsoft.com/office/powerpoint/2010/main" val="854923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rPr dirty="0" err="1"/>
              <a:t>Joggal</a:t>
            </a:r>
            <a:r>
              <a:rPr dirty="0"/>
              <a:t> </a:t>
            </a:r>
            <a:r>
              <a:rPr dirty="0" err="1"/>
              <a:t>tartják</a:t>
            </a:r>
            <a:r>
              <a:rPr dirty="0"/>
              <a:t> a </a:t>
            </a:r>
            <a:r>
              <a:rPr dirty="0" err="1"/>
              <a:t>japánt</a:t>
            </a:r>
            <a:r>
              <a:rPr dirty="0"/>
              <a:t> a </a:t>
            </a:r>
            <a:r>
              <a:rPr dirty="0" err="1"/>
              <a:t>világ</a:t>
            </a:r>
            <a:r>
              <a:rPr dirty="0"/>
              <a:t> </a:t>
            </a:r>
            <a:r>
              <a:rPr dirty="0" err="1"/>
              <a:t>legegészségesebb</a:t>
            </a:r>
            <a:r>
              <a:rPr dirty="0"/>
              <a:t> </a:t>
            </a:r>
            <a:r>
              <a:rPr dirty="0" err="1"/>
              <a:t>nemzetének</a:t>
            </a:r>
            <a:r>
              <a:rPr dirty="0"/>
              <a:t>!</a:t>
            </a:r>
          </a:p>
          <a:p>
            <a:r>
              <a:rPr dirty="0" err="1"/>
              <a:t>És</a:t>
            </a:r>
            <a:r>
              <a:rPr dirty="0"/>
              <a:t> </a:t>
            </a:r>
            <a:r>
              <a:rPr dirty="0" err="1"/>
              <a:t>pontosan</a:t>
            </a:r>
            <a:r>
              <a:rPr dirty="0"/>
              <a:t> </a:t>
            </a:r>
            <a:r>
              <a:rPr dirty="0" err="1"/>
              <a:t>ők</a:t>
            </a:r>
            <a:r>
              <a:rPr dirty="0"/>
              <a:t> „</a:t>
            </a:r>
            <a:r>
              <a:rPr dirty="0" err="1"/>
              <a:t>súgták</a:t>
            </a:r>
            <a:r>
              <a:rPr dirty="0"/>
              <a:t>” meg </a:t>
            </a:r>
            <a:r>
              <a:rPr dirty="0" err="1"/>
              <a:t>nekünk</a:t>
            </a:r>
            <a:r>
              <a:rPr dirty="0"/>
              <a:t> a Smartfood </a:t>
            </a:r>
            <a:r>
              <a:rPr dirty="0" err="1"/>
              <a:t>termékcsalád</a:t>
            </a:r>
            <a:r>
              <a:rPr dirty="0"/>
              <a:t> </a:t>
            </a:r>
            <a:r>
              <a:rPr dirty="0" err="1"/>
              <a:t>legújabb</a:t>
            </a:r>
            <a:r>
              <a:rPr dirty="0"/>
              <a:t> </a:t>
            </a:r>
            <a:r>
              <a:rPr dirty="0" err="1"/>
              <a:t>tagjának</a:t>
            </a:r>
            <a:r>
              <a:rPr dirty="0"/>
              <a:t>, a „Banzai </a:t>
            </a:r>
            <a:r>
              <a:rPr dirty="0" err="1"/>
              <a:t>szeletnek</a:t>
            </a:r>
            <a:r>
              <a:rPr dirty="0"/>
              <a:t>” a </a:t>
            </a:r>
            <a:r>
              <a:rPr dirty="0" err="1"/>
              <a:t>receptjét</a:t>
            </a:r>
            <a:r>
              <a:rPr dirty="0"/>
              <a:t>!</a:t>
            </a:r>
          </a:p>
          <a:p>
            <a:r>
              <a:rPr dirty="0"/>
              <a:t>Az </a:t>
            </a:r>
            <a:r>
              <a:rPr dirty="0" err="1"/>
              <a:t>új</a:t>
            </a:r>
            <a:r>
              <a:rPr dirty="0"/>
              <a:t> </a:t>
            </a:r>
            <a:r>
              <a:rPr dirty="0" err="1"/>
              <a:t>szelet</a:t>
            </a:r>
            <a:r>
              <a:rPr dirty="0"/>
              <a:t> </a:t>
            </a:r>
            <a:r>
              <a:rPr dirty="0" err="1"/>
              <a:t>egyedülálló</a:t>
            </a:r>
            <a:r>
              <a:rPr dirty="0"/>
              <a:t> </a:t>
            </a:r>
            <a:r>
              <a:rPr dirty="0" err="1"/>
              <a:t>új</a:t>
            </a:r>
            <a:r>
              <a:rPr dirty="0"/>
              <a:t> </a:t>
            </a:r>
            <a:r>
              <a:rPr dirty="0" err="1"/>
              <a:t>összetevője</a:t>
            </a:r>
            <a:r>
              <a:rPr dirty="0"/>
              <a:t> a nori alga!</a:t>
            </a:r>
          </a:p>
        </p:txBody>
      </p:sp>
    </p:spTree>
    <p:extLst>
      <p:ext uri="{BB962C8B-B14F-4D97-AF65-F5344CB8AC3E}">
        <p14:creationId xmlns:p14="http://schemas.microsoft.com/office/powerpoint/2010/main" val="4045270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81000" y="685800"/>
            <a:ext cx="6096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SMARTFOOD a Coral Clubtól – a helyes megoldás!</a:t>
            </a:r>
          </a:p>
          <a:p>
            <a:endParaRPr/>
          </a:p>
          <a:p>
            <a:r>
              <a:t>Ez nem csak könnyű, gyors és kényelmes, de hasznos is, és kitűnő alternatívája a rossz minőségű tápláléknak. Elvégre a mai kor emberének nehéz helyettesítőt találnia a „gyorsan elfogyasztott kásának”, a „Snickerseknek” vagy az újabban divatos egzotikus ízű snackeknek. Ez egy teljes értékű egészséges étkezés mindenki számára – legyen az gyerek, felnőtt, a vegetáriánus, szimplán csak az egészséges ételeket kedvelő, a testsúlyát és koleszterinszintjét figyelő ember, idősebb vagy emésztési zavarokkal küzdő beteg.  Ez hasznos, a szervezet számára szükséges élelem, amely napi szinten segít fenntartani egészségünket, életerőnket. </a:t>
            </a:r>
          </a:p>
          <a:p>
            <a:endParaRPr/>
          </a:p>
          <a:p>
            <a:r>
              <a:t>Azaz, okos falatok – mindenkinek!</a:t>
            </a:r>
          </a:p>
        </p:txBody>
      </p:sp>
    </p:spTree>
    <p:extLst>
      <p:ext uri="{BB962C8B-B14F-4D97-AF65-F5344CB8AC3E}">
        <p14:creationId xmlns:p14="http://schemas.microsoft.com/office/powerpoint/2010/main" val="122465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t>Milyen más lehetőségek vannak? Léteznek sokkal öntudatosabb emberek, akik ügyelnek alakjukra és almát vagy banánt visznek magukkal, hogy valamit harapjanak menet közben. Ez már hasznosabb, és mondhatjuk, könnyű, diétás étkezés. De legyünk őszinték, így éhségérzetünket csak rövid ideig tudjuk csillapítani, ami után megint enni szeretnénk.</a:t>
            </a:r>
          </a:p>
        </p:txBody>
      </p:sp>
    </p:spTree>
    <p:extLst>
      <p:ext uri="{BB962C8B-B14F-4D97-AF65-F5344CB8AC3E}">
        <p14:creationId xmlns:p14="http://schemas.microsoft.com/office/powerpoint/2010/main" val="326189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r>
              <a:t>A harmadik változattal gyakran találkozunk elfoglalt emberek esetében. Itt egyszerűen nem eszünk. Az ember tűri az éhséget (egyszerre kijelentve, hogy jobb semmit sem enni, mint ezeket a káros, majonézes szendvicseket, és így még gyorsabban fogyunk is).</a:t>
            </a:r>
          </a:p>
        </p:txBody>
      </p:sp>
    </p:spTree>
    <p:extLst>
      <p:ext uri="{BB962C8B-B14F-4D97-AF65-F5344CB8AC3E}">
        <p14:creationId xmlns:p14="http://schemas.microsoft.com/office/powerpoint/2010/main" val="25261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És van még egy változat. Amikor egész nap eszünk. Ez akkor szokott előfordulni, amikor valaki nem egy “hagyományos” hivatalos munkahelyen dolgozik, hanem olyan cégnél, ahol rugalmasabb a hozzáállás az időbeosztáshoz, a ruhaviselethez, vagy az otthon végzett munkák esetében. Ez tipikusan így történik: valamivel foglakozunk, dolgozgatunk, utána eszünkbe jut, hogy ihatnánk egy teát.  És ott az asztalon a tálban a sütemény, a csokoládé. Ilyenkor a nap folyamán nem érezzük az éhséget, hiszen ez a fajta “teázás” a napjában többször is előfordul.</a:t>
            </a:r>
          </a:p>
        </p:txBody>
      </p:sp>
    </p:spTree>
    <p:extLst>
      <p:ext uri="{BB962C8B-B14F-4D97-AF65-F5344CB8AC3E}">
        <p14:creationId xmlns:p14="http://schemas.microsoft.com/office/powerpoint/2010/main" val="151823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r>
              <a:t>Szeretnénk azonnal figyelmeztetni! Ha ön a fentiek egyikében magára ismert (a második verzió „almaevője”, még nagyjából rendben van), akkor Ön helytelenül táplálkozik, tévesen értelmezi a táplálkozás fogalmát, már amennyiben az egészséges és a szervezetet fenntartó értelemben beszélünk erről. </a:t>
            </a:r>
          </a:p>
        </p:txBody>
      </p:sp>
    </p:spTree>
    <p:extLst>
      <p:ext uri="{BB962C8B-B14F-4D97-AF65-F5344CB8AC3E}">
        <p14:creationId xmlns:p14="http://schemas.microsoft.com/office/powerpoint/2010/main" val="218246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a:defRPr>
                <a:solidFill>
                  <a:srgbClr val="56B947"/>
                </a:solidFill>
              </a:defRPr>
            </a:pPr>
            <a:r>
              <a:t>A köztes étkezés (falatozás) – teljes értékű étkezés, ami segíti a szervezetet a főétkezések (reggeli, ebéd, vacsora) között elviselni az éhségérzetet okozta stresszt.</a:t>
            </a:r>
          </a:p>
          <a:p>
            <a:pPr>
              <a:defRPr>
                <a:solidFill>
                  <a:srgbClr val="56B947"/>
                </a:solidFill>
              </a:defRPr>
            </a:pPr>
            <a:r>
              <a:t>A „hasznos” köztes étkezés – nagy felfedezés azoknak, akik szeretnék megőrizni karcsú alakjukat, de ugyanakkor nem szeretnének szenvedni az éhségtől. A dietetikusok egyöntetű véleménye szerint ez a falatozás nemcsak megengedett, de megfelelő hozzáállással hasznos dolog is a szervezet számára. </a:t>
            </a:r>
          </a:p>
          <a:p>
            <a:endParaRPr/>
          </a:p>
          <a:p>
            <a:r>
              <a:t>A hasznos köztes étkezés:</a:t>
            </a:r>
          </a:p>
          <a:p>
            <a:pPr marL="171450" indent="-171450">
              <a:buSzPct val="100000"/>
              <a:buFont typeface="Arial"/>
              <a:buChar char="•"/>
            </a:pPr>
            <a:r>
              <a:t>Segíti a normális emésztés.  </a:t>
            </a:r>
          </a:p>
          <a:p>
            <a:pPr marL="171450" indent="-171450">
              <a:buSzPct val="100000"/>
              <a:buFont typeface="Arial"/>
              <a:buChar char="•"/>
            </a:pPr>
            <a:r>
              <a:t>Feltölt energiával az egész napra.</a:t>
            </a:r>
          </a:p>
          <a:p>
            <a:pPr marL="171450" indent="-171450">
              <a:buSzPct val="100000"/>
              <a:buFont typeface="Arial"/>
              <a:buChar char="•"/>
            </a:pPr>
            <a:r>
              <a:t>Csillapítja az éhséget.</a:t>
            </a:r>
          </a:p>
          <a:p>
            <a:pPr marL="171450" indent="-171450">
              <a:buSzPct val="100000"/>
              <a:buFont typeface="Arial"/>
              <a:buChar char="•"/>
            </a:pPr>
            <a:r>
              <a:t>Alacsony kalóriatartalmú.</a:t>
            </a:r>
          </a:p>
          <a:p>
            <a:pPr marL="171450" indent="-171450">
              <a:buSzPct val="100000"/>
              <a:buFont typeface="Arial"/>
              <a:buChar char="•"/>
            </a:pPr>
            <a:endParaRPr/>
          </a:p>
          <a:p>
            <a:r>
              <a:t>A rendszeres falatozás nemcsak a jóllakottság érzését biztosítja, de megvéd a felesleges zsírok bevitelétől is. Ezen kívül, az egészséges termékek pótolják az aminosav-, ásványi só és vitaminhiányt is. Ezért a megfelelő „falatozás” javítja és gyorsítja az anyagcserét, és jótékony hatással van szervezetünkre és a bennünk lezajló folyamatokra. </a:t>
            </a:r>
          </a:p>
        </p:txBody>
      </p:sp>
    </p:spTree>
    <p:extLst>
      <p:ext uri="{BB962C8B-B14F-4D97-AF65-F5344CB8AC3E}">
        <p14:creationId xmlns:p14="http://schemas.microsoft.com/office/powerpoint/2010/main" val="239296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pPr>
              <a:defRPr b="1"/>
            </a:pPr>
            <a:r>
              <a:t>Mi az a „Coral Club” szelet?</a:t>
            </a:r>
          </a:p>
          <a:p>
            <a:pPr>
              <a:defRPr b="1"/>
            </a:pPr>
            <a:r>
              <a:t>•	</a:t>
            </a:r>
            <a:r>
              <a:rPr b="0"/>
              <a:t>Alacsony energiatartalmú szelet, az egészség szempontjából fontos tápanyagok teljes skálájával.</a:t>
            </a:r>
          </a:p>
          <a:p>
            <a:r>
              <a:t>•	Csak természetes, növényi összetevőket tartalmaz, amelyeket biogazdálkodásban, növényvédő szerek használata nélkül termeltek. </a:t>
            </a:r>
          </a:p>
          <a:p>
            <a:r>
              <a:t>•	Növényi alapú fehérjék, zsírok, szénhidrátok, rost, vitaminok és ásványi anyagok.</a:t>
            </a:r>
          </a:p>
          <a:p>
            <a:r>
              <a:t>•	Az aminosavakban gazdag fehérjéi fontos szerepet játszanak az emésztésben, a kognitív folyamatokban, az izomtömeg fenntartásában, emeli energiaszintünket és tartalékainkat.</a:t>
            </a:r>
          </a:p>
          <a:p>
            <a:r>
              <a:t>•	A növényi zsírok, bár jelentős mennyiségben találhatók a szeletben, telítetlen omega-3,-6,-9 zsírsavak, amelyek aktívan gátolják a „rossz” koleszterin lerakódását az érfalakon.</a:t>
            </a:r>
          </a:p>
          <a:p>
            <a:r>
              <a:t>•	Csak természetes gyümölcscukrot tartalmaznak, amely könnyen szívódik fel, és gyorsan tölt fel energiával. A közönséges cukorral ellentétben a szeletekben található málna, agavé és rizs alapú cukor alacsony glikémiás indexszel rendelkezik, ezért nem növeli a vér cukorszintjét.</a:t>
            </a:r>
          </a:p>
          <a:p>
            <a:r>
              <a:t>•	Nem tartalmaz közönséges cukrot és élelmiszer adalékokat (aromák, állagjavítók, színezékek, stb.).</a:t>
            </a:r>
          </a:p>
        </p:txBody>
      </p:sp>
    </p:spTree>
    <p:extLst>
      <p:ext uri="{BB962C8B-B14F-4D97-AF65-F5344CB8AC3E}">
        <p14:creationId xmlns:p14="http://schemas.microsoft.com/office/powerpoint/2010/main" val="411656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Kinek ajánlott?</a:t>
            </a:r>
          </a:p>
          <a:p>
            <a:endParaRPr/>
          </a:p>
          <a:p>
            <a:r>
              <a:t>Gyerekek, kiskorúak, diákok.</a:t>
            </a:r>
          </a:p>
          <a:p>
            <a:r>
              <a:t>Idősebbek, sportolók, vegetáriánusok.</a:t>
            </a:r>
          </a:p>
          <a:p>
            <a:r>
              <a:t>Az egészségükkel és a helyes táplálkozással törődőek. A veszélyes munkahelyeken dolgozók.</a:t>
            </a:r>
          </a:p>
          <a:p>
            <a:r>
              <a:t>Az egészséges és aktív élet elkötelezetteinek vagy fordítva: azoknak, akik pont nem így élnek.</a:t>
            </a:r>
          </a:p>
          <a:p>
            <a:r>
              <a:t>Megnövekedett szellemi és fizikai leterheltség esetén. </a:t>
            </a:r>
          </a:p>
        </p:txBody>
      </p:sp>
    </p:spTree>
    <p:extLst>
      <p:ext uri="{BB962C8B-B14F-4D97-AF65-F5344CB8AC3E}">
        <p14:creationId xmlns:p14="http://schemas.microsoft.com/office/powerpoint/2010/main" val="182290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pPr>
              <a:defRPr b="1"/>
            </a:pPr>
            <a:r>
              <a:t>Alapösszetevők: m</a:t>
            </a:r>
            <a:r>
              <a:rPr b="0"/>
              <a:t>angó, mazsola, agavé, quinoa, tápióka, só, olívaolaj.</a:t>
            </a:r>
          </a:p>
          <a:p>
            <a:pPr>
              <a:defRPr b="1"/>
            </a:pPr>
            <a:endParaRPr b="0"/>
          </a:p>
          <a:p>
            <a:pPr>
              <a:defRPr b="1"/>
            </a:pPr>
            <a:r>
              <a:t>Összetétel:</a:t>
            </a:r>
          </a:p>
          <a:p>
            <a:endParaRPr/>
          </a:p>
          <a:p>
            <a:r>
              <a:t>Zsírok 1,5 g</a:t>
            </a:r>
          </a:p>
          <a:p>
            <a:r>
              <a:t>Szénhidrátok 30 g</a:t>
            </a:r>
          </a:p>
          <a:p>
            <a:r>
              <a:t>Rostok 3 g</a:t>
            </a:r>
          </a:p>
          <a:p>
            <a:r>
              <a:t>vas 8%</a:t>
            </a:r>
          </a:p>
          <a:p>
            <a:r>
              <a:t>130 Kcal energia a 38 g-os szeletben</a:t>
            </a:r>
          </a:p>
        </p:txBody>
      </p:sp>
    </p:spTree>
    <p:extLst>
      <p:ext uri="{BB962C8B-B14F-4D97-AF65-F5344CB8AC3E}">
        <p14:creationId xmlns:p14="http://schemas.microsoft.com/office/powerpoint/2010/main" val="242720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3426481" y="4546007"/>
            <a:ext cx="13251138" cy="1005840"/>
          </a:xfrm>
          <a:prstGeom prst="rect">
            <a:avLst/>
          </a:prstGeom>
          <a:extLst>
            <a:ext uri="{C572A759-6A51-4108-AA02-DFA0A04FC94B}">
              <ma14:wrappingTextBoxFlag xmlns:ma14="http://schemas.microsoft.com/office/mac/drawingml/2011/main" xmlns="" val="1"/>
            </a:ext>
          </a:extLst>
        </p:spPr>
        <p:txBody>
          <a:bodyPr>
            <a:normAutofit/>
          </a:bodyPr>
          <a:lstStyle>
            <a:lvl1pPr>
              <a:defRPr sz="6600"/>
            </a:lvl1pPr>
          </a:lstStyle>
          <a:p>
            <a:r>
              <a:t>Click to add title</a:t>
            </a:r>
          </a:p>
        </p:txBody>
      </p:sp>
      <p:sp>
        <p:nvSpPr>
          <p:cNvPr id="12" name="Shape 12"/>
          <p:cNvSpPr>
            <a:spLocks noGrp="1"/>
          </p:cNvSpPr>
          <p:nvPr>
            <p:ph type="body" sz="quarter" idx="1"/>
          </p:nvPr>
        </p:nvSpPr>
        <p:spPr>
          <a:xfrm>
            <a:off x="3015614" y="6333235"/>
            <a:ext cx="14072871" cy="2827338"/>
          </a:xfrm>
          <a:prstGeom prst="rect">
            <a:avLst/>
          </a:prstGeom>
          <a:extLst>
            <a:ext uri="{C572A759-6A51-4108-AA02-DFA0A04FC94B}">
              <ma14:wrappingTextBoxFlag xmlns:ma14="http://schemas.microsoft.com/office/mac/drawingml/2011/main" xmlns="" val="1"/>
            </a:ext>
          </a:extLst>
        </p:spPr>
        <p:txBody>
          <a:bodyPr>
            <a:normAutofit/>
          </a:bodyPr>
          <a:lstStyle/>
          <a:p>
            <a:r>
              <a:t>Click to add subtitle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86" name="Shape 86"/>
          <p:cNvSpPr>
            <a:spLocks noGrp="1"/>
          </p:cNvSpPr>
          <p:nvPr>
            <p:ph type="title"/>
          </p:nvPr>
        </p:nvSpPr>
        <p:spPr>
          <a:xfrm>
            <a:off x="3426481" y="4546007"/>
            <a:ext cx="13251138" cy="1005840"/>
          </a:xfrm>
          <a:prstGeom prst="rect">
            <a:avLst/>
          </a:prstGeom>
          <a:extLst>
            <a:ext uri="{C572A759-6A51-4108-AA02-DFA0A04FC94B}">
              <ma14:wrappingTextBoxFlag xmlns:ma14="http://schemas.microsoft.com/office/mac/drawingml/2011/main" xmlns="" val="1"/>
            </a:ext>
          </a:extLst>
        </p:spPr>
        <p:txBody>
          <a:bodyPr>
            <a:normAutofit/>
          </a:bodyPr>
          <a:lstStyle>
            <a:lvl1pPr>
              <a:defRPr sz="6600"/>
            </a:lvl1pPr>
          </a:lstStyle>
          <a:p>
            <a:r>
              <a:t>Címszöveg</a:t>
            </a:r>
          </a:p>
        </p:txBody>
      </p:sp>
      <p:sp>
        <p:nvSpPr>
          <p:cNvPr id="87" name="Shape 87"/>
          <p:cNvSpPr>
            <a:spLocks noGrp="1"/>
          </p:cNvSpPr>
          <p:nvPr>
            <p:ph type="body" sz="quarter" idx="1"/>
          </p:nvPr>
        </p:nvSpPr>
        <p:spPr>
          <a:xfrm>
            <a:off x="3015614" y="6333235"/>
            <a:ext cx="14072871" cy="2827338"/>
          </a:xfrm>
          <a:prstGeom prst="rect">
            <a:avLst/>
          </a:prstGeom>
          <a:extLst>
            <a:ext uri="{C572A759-6A51-4108-AA02-DFA0A04FC94B}">
              <ma14:wrappingTextBoxFlag xmlns:ma14="http://schemas.microsoft.com/office/mac/drawingml/2011/main" xmlns="" val="1"/>
            </a:ext>
          </a:extLst>
        </p:spPr>
        <p:txBody>
          <a:bodyPr>
            <a:normAutofit/>
          </a:bodyPr>
          <a:lstStyle/>
          <a:p>
            <a:r>
              <a:t>1. szövegtörzsszint</a:t>
            </a:r>
          </a:p>
          <a:p>
            <a:pPr lvl="1"/>
            <a:r>
              <a:t>2. szövegtörzsszint</a:t>
            </a:r>
          </a:p>
          <a:p>
            <a:pPr lvl="2"/>
            <a:r>
              <a:t>3. szövegtörzsszint</a:t>
            </a:r>
          </a:p>
          <a:p>
            <a:pPr lvl="3"/>
            <a:r>
              <a:t>4. szövegtörzsszint</a:t>
            </a:r>
          </a:p>
          <a:p>
            <a:pPr lvl="4"/>
            <a:r>
              <a:t>5. szövegtörzsszint</a:t>
            </a:r>
          </a:p>
        </p:txBody>
      </p:sp>
      <p:sp>
        <p:nvSpPr>
          <p:cNvPr id="88" name="Shape 88"/>
          <p:cNvSpPr>
            <a:spLocks noGrp="1"/>
          </p:cNvSpPr>
          <p:nvPr>
            <p:ph type="sldNum" sz="quarter" idx="2"/>
          </p:nvPr>
        </p:nvSpPr>
        <p:spPr>
          <a:xfrm>
            <a:off x="18846434" y="10517695"/>
            <a:ext cx="252463" cy="266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 name="Shape 20"/>
          <p:cNvSpPr>
            <a:spLocks noGrp="1"/>
          </p:cNvSpPr>
          <p:nvPr>
            <p:ph type="title"/>
          </p:nvPr>
        </p:nvSpPr>
        <p:spPr>
          <a:xfrm>
            <a:off x="3426481" y="4546007"/>
            <a:ext cx="13251138" cy="1005840"/>
          </a:xfrm>
          <a:prstGeom prst="rect">
            <a:avLst/>
          </a:prstGeom>
          <a:extLst>
            <a:ext uri="{C572A759-6A51-4108-AA02-DFA0A04FC94B}">
              <ma14:wrappingTextBoxFlag xmlns:ma14="http://schemas.microsoft.com/office/mac/drawingml/2011/main" xmlns="" val="1"/>
            </a:ext>
          </a:extLst>
        </p:spPr>
        <p:txBody>
          <a:bodyPr>
            <a:normAutofit/>
          </a:bodyPr>
          <a:lstStyle>
            <a:lvl1pPr>
              <a:defRPr sz="6600"/>
            </a:lvl1pPr>
          </a:lstStyle>
          <a:p>
            <a:r>
              <a:t>Click to add title</a:t>
            </a:r>
          </a:p>
        </p:txBody>
      </p:sp>
      <p:sp>
        <p:nvSpPr>
          <p:cNvPr id="21" name="Shape 21"/>
          <p:cNvSpPr>
            <a:spLocks noGrp="1"/>
          </p:cNvSpPr>
          <p:nvPr>
            <p:ph type="body" sz="quarter" idx="1"/>
          </p:nvPr>
        </p:nvSpPr>
        <p:spPr>
          <a:xfrm>
            <a:off x="3015614" y="6333235"/>
            <a:ext cx="14072871" cy="2827338"/>
          </a:xfrm>
          <a:prstGeom prst="rect">
            <a:avLst/>
          </a:prstGeom>
          <a:extLst>
            <a:ext uri="{C572A759-6A51-4108-AA02-DFA0A04FC94B}">
              <ma14:wrappingTextBoxFlag xmlns:ma14="http://schemas.microsoft.com/office/mac/drawingml/2011/main" xmlns="" val="1"/>
            </a:ext>
          </a:extLst>
        </p:spPr>
        <p:txBody>
          <a:bodyPr>
            <a:normAutofit/>
          </a:bodyPr>
          <a:lstStyle/>
          <a:p>
            <a:r>
              <a:t>Click to add subtitle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Shape 29"/>
          <p:cNvSpPr>
            <a:spLocks noGrp="1"/>
          </p:cNvSpPr>
          <p:nvPr>
            <p:ph type="title"/>
          </p:nvPr>
        </p:nvSpPr>
        <p:spPr>
          <a:xfrm>
            <a:off x="5546244" y="5196321"/>
            <a:ext cx="9011610" cy="774701"/>
          </a:xfrm>
          <a:prstGeom prst="rect">
            <a:avLst/>
          </a:prstGeom>
          <a:extLst>
            <a:ext uri="{C572A759-6A51-4108-AA02-DFA0A04FC94B}">
              <ma14:wrappingTextBoxFlag xmlns:ma14="http://schemas.microsoft.com/office/mac/drawingml/2011/main" xmlns="" val="1"/>
            </a:ext>
          </a:extLst>
        </p:spPr>
        <p:txBody>
          <a:bodyPr>
            <a:normAutofit/>
          </a:bodyPr>
          <a:lstStyle/>
          <a:p>
            <a:r>
              <a:t>Click to add title</a:t>
            </a:r>
          </a:p>
        </p:txBody>
      </p:sp>
      <p:sp>
        <p:nvSpPr>
          <p:cNvPr id="30" name="Shape 30"/>
          <p:cNvSpPr>
            <a:spLocks noGrp="1"/>
          </p:cNvSpPr>
          <p:nvPr>
            <p:ph type="body" idx="1"/>
          </p:nvPr>
        </p:nvSpPr>
        <p:spPr>
          <a:xfrm>
            <a:off x="1637107" y="3078577"/>
            <a:ext cx="16829885" cy="6654801"/>
          </a:xfrm>
          <a:prstGeom prst="rect">
            <a:avLst/>
          </a:prstGeom>
          <a:extLst>
            <a:ext uri="{C572A759-6A51-4108-AA02-DFA0A04FC94B}">
              <ma14:wrappingTextBoxFlag xmlns:ma14="http://schemas.microsoft.com/office/mac/drawingml/2011/main" xmlns="" val="1"/>
            </a:ext>
          </a:extLst>
        </p:spPr>
        <p:txBody>
          <a:bodyPr>
            <a:normAutofit/>
          </a:bodyPr>
          <a:lstStyle/>
          <a:p>
            <a:r>
              <a:t>Click to add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8" name="Shape 38"/>
          <p:cNvSpPr>
            <a:spLocks noGrp="1"/>
          </p:cNvSpPr>
          <p:nvPr>
            <p:ph type="title"/>
          </p:nvPr>
        </p:nvSpPr>
        <p:spPr>
          <a:xfrm>
            <a:off x="5546244" y="5196321"/>
            <a:ext cx="9011610" cy="774701"/>
          </a:xfrm>
          <a:prstGeom prst="rect">
            <a:avLst/>
          </a:prstGeom>
          <a:extLst>
            <a:ext uri="{C572A759-6A51-4108-AA02-DFA0A04FC94B}">
              <ma14:wrappingTextBoxFlag xmlns:ma14="http://schemas.microsoft.com/office/mac/drawingml/2011/main" xmlns="" val="1"/>
            </a:ext>
          </a:extLst>
        </p:spPr>
        <p:txBody>
          <a:bodyPr>
            <a:normAutofit/>
          </a:bodyPr>
          <a:lstStyle/>
          <a:p>
            <a:r>
              <a:t>Click to add title</a:t>
            </a:r>
          </a:p>
        </p:txBody>
      </p:sp>
      <p:sp>
        <p:nvSpPr>
          <p:cNvPr id="39" name="Shape 39"/>
          <p:cNvSpPr>
            <a:spLocks noGrp="1"/>
          </p:cNvSpPr>
          <p:nvPr>
            <p:ph type="body" idx="1"/>
          </p:nvPr>
        </p:nvSpPr>
        <p:spPr>
          <a:xfrm>
            <a:off x="1637107" y="3078577"/>
            <a:ext cx="16829885" cy="6654801"/>
          </a:xfrm>
          <a:prstGeom prst="rect">
            <a:avLst/>
          </a:prstGeom>
          <a:extLst>
            <a:ext uri="{C572A759-6A51-4108-AA02-DFA0A04FC94B}">
              <ma14:wrappingTextBoxFlag xmlns:ma14="http://schemas.microsoft.com/office/mac/drawingml/2011/main" xmlns="" val="1"/>
            </a:ext>
          </a:extLst>
        </p:spPr>
        <p:txBody>
          <a:bodyPr>
            <a:normAutofit/>
          </a:bodyPr>
          <a:lstStyle/>
          <a:p>
            <a:r>
              <a:t>Click to add text</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Shape 47"/>
          <p:cNvSpPr>
            <a:spLocks noGrp="1"/>
          </p:cNvSpPr>
          <p:nvPr>
            <p:ph type="title"/>
          </p:nvPr>
        </p:nvSpPr>
        <p:spPr>
          <a:xfrm>
            <a:off x="5546244" y="5196321"/>
            <a:ext cx="9011610" cy="774701"/>
          </a:xfrm>
          <a:prstGeom prst="rect">
            <a:avLst/>
          </a:prstGeom>
          <a:extLst>
            <a:ext uri="{C572A759-6A51-4108-AA02-DFA0A04FC94B}">
              <ma14:wrappingTextBoxFlag xmlns:ma14="http://schemas.microsoft.com/office/mac/drawingml/2011/main" xmlns="" val="1"/>
            </a:ext>
          </a:extLst>
        </p:spPr>
        <p:txBody>
          <a:bodyPr>
            <a:normAutofit/>
          </a:bodyPr>
          <a:lstStyle/>
          <a:p>
            <a:r>
              <a:t>Click to add title</a:t>
            </a:r>
          </a:p>
        </p:txBody>
      </p:sp>
      <p:sp>
        <p:nvSpPr>
          <p:cNvPr id="48" name="Shape 48"/>
          <p:cNvSpPr>
            <a:spLocks noGrp="1"/>
          </p:cNvSpPr>
          <p:nvPr>
            <p:ph type="body" sz="half" idx="1"/>
          </p:nvPr>
        </p:nvSpPr>
        <p:spPr>
          <a:xfrm>
            <a:off x="1005205" y="2601149"/>
            <a:ext cx="8745285" cy="7464172"/>
          </a:xfrm>
          <a:prstGeom prst="rect">
            <a:avLst/>
          </a:prstGeom>
          <a:extLst>
            <a:ext uri="{C572A759-6A51-4108-AA02-DFA0A04FC94B}">
              <ma14:wrappingTextBoxFlag xmlns:ma14="http://schemas.microsoft.com/office/mac/drawingml/2011/main" xmlns="" val="1"/>
            </a:ext>
          </a:extLst>
        </p:spPr>
        <p:txBody>
          <a:bodyPr>
            <a:normAutofit/>
          </a:bodyPr>
          <a:lstStyle/>
          <a:p>
            <a:r>
              <a:t>Object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6" name="Shape 56"/>
          <p:cNvSpPr>
            <a:spLocks noGrp="1"/>
          </p:cNvSpPr>
          <p:nvPr>
            <p:ph type="title"/>
          </p:nvPr>
        </p:nvSpPr>
        <p:spPr>
          <a:xfrm>
            <a:off x="5546244" y="5196321"/>
            <a:ext cx="9011610" cy="774701"/>
          </a:xfrm>
          <a:prstGeom prst="rect">
            <a:avLst/>
          </a:prstGeom>
          <a:extLst>
            <a:ext uri="{C572A759-6A51-4108-AA02-DFA0A04FC94B}">
              <ma14:wrappingTextBoxFlag xmlns:ma14="http://schemas.microsoft.com/office/mac/drawingml/2011/main" xmlns="" val="1"/>
            </a:ext>
          </a:extLst>
        </p:spPr>
        <p:txBody>
          <a:bodyPr>
            <a:normAutofit/>
          </a:bodyPr>
          <a:lstStyle/>
          <a:p>
            <a:r>
              <a:t>Click to add title</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64" name="Shape 64"/>
          <p:cNvSpPr>
            <a:spLocks noGrp="1"/>
          </p:cNvSpPr>
          <p:nvPr>
            <p:ph type="title"/>
          </p:nvPr>
        </p:nvSpPr>
        <p:spPr>
          <a:xfrm>
            <a:off x="5546244" y="5196321"/>
            <a:ext cx="9011610" cy="774701"/>
          </a:xfrm>
          <a:prstGeom prst="rect">
            <a:avLst/>
          </a:prstGeom>
          <a:extLst>
            <a:ext uri="{C572A759-6A51-4108-AA02-DFA0A04FC94B}">
              <ma14:wrappingTextBoxFlag xmlns:ma14="http://schemas.microsoft.com/office/mac/drawingml/2011/main" xmlns="" val="1"/>
            </a:ext>
          </a:extLst>
        </p:spPr>
        <p:txBody>
          <a:bodyPr>
            <a:normAutofit/>
          </a:bodyPr>
          <a:lstStyle/>
          <a:p>
            <a:r>
              <a:t>Click to add title</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2" name="Shape 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79" name="Shape 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005205" y="452643"/>
            <a:ext cx="18093690" cy="2184724"/>
          </a:xfrm>
          <a:prstGeom prst="rect">
            <a:avLst/>
          </a:prstGeom>
          <a:ln w="12700">
            <a:miter lim="400000"/>
          </a:ln>
        </p:spPr>
        <p:txBody>
          <a:bodyPr lIns="0" tIns="0" rIns="0" bIns="0"/>
          <a:lstStyle/>
          <a:p>
            <a:endParaRPr/>
          </a:p>
        </p:txBody>
      </p:sp>
      <p:sp>
        <p:nvSpPr>
          <p:cNvPr id="3" name="Shape 3"/>
          <p:cNvSpPr>
            <a:spLocks noGrp="1"/>
          </p:cNvSpPr>
          <p:nvPr>
            <p:ph type="body" idx="1"/>
          </p:nvPr>
        </p:nvSpPr>
        <p:spPr>
          <a:xfrm>
            <a:off x="1005205" y="2637366"/>
            <a:ext cx="18093690" cy="8665635"/>
          </a:xfrm>
          <a:prstGeom prst="rect">
            <a:avLst/>
          </a:prstGeom>
          <a:ln w="12700">
            <a:miter lim="400000"/>
          </a:ln>
        </p:spPr>
        <p:txBody>
          <a:bodyPr lIns="0" tIns="0" rIns="0" bIns="0"/>
          <a:lstStyle/>
          <a:p>
            <a:endParaRPr/>
          </a:p>
        </p:txBody>
      </p:sp>
      <p:sp>
        <p:nvSpPr>
          <p:cNvPr id="4" name="Shape 4"/>
          <p:cNvSpPr>
            <a:spLocks noGrp="1"/>
          </p:cNvSpPr>
          <p:nvPr>
            <p:ph type="sldNum" sz="quarter" idx="2"/>
          </p:nvPr>
        </p:nvSpPr>
        <p:spPr>
          <a:xfrm>
            <a:off x="18846434" y="10517695"/>
            <a:ext cx="252463" cy="2667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900" b="1" i="0" u="none" strike="noStrike" cap="none" spc="0" baseline="0">
          <a:ln>
            <a:noFill/>
          </a:ln>
          <a:solidFill>
            <a:srgbClr val="231F20"/>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1pPr>
      <a:lvl2pPr marL="0" marR="0" indent="45720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2pPr>
      <a:lvl3pPr marL="0" marR="0" indent="91440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3pPr>
      <a:lvl4pPr marL="0" marR="0" indent="137160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4pPr>
      <a:lvl5pPr marL="0" marR="0" indent="182880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5pPr>
      <a:lvl6pPr marL="0" marR="0" indent="228600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6pPr>
      <a:lvl7pPr marL="0" marR="0" indent="274320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7pPr>
      <a:lvl8pPr marL="0" marR="0" indent="320040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8pPr>
      <a:lvl9pPr marL="0" marR="0" indent="3657600" algn="l" defTabSz="914400" rtl="0" latinLnBrk="0">
        <a:lnSpc>
          <a:spcPct val="100000"/>
        </a:lnSpc>
        <a:spcBef>
          <a:spcPts val="0"/>
        </a:spcBef>
        <a:spcAft>
          <a:spcPts val="0"/>
        </a:spcAft>
        <a:buClrTx/>
        <a:buSzTx/>
        <a:buFontTx/>
        <a:buNone/>
        <a:tabLst/>
        <a:defRPr sz="2000" b="0" i="0" u="none" strike="noStrike" cap="none" spc="0" baseline="0">
          <a:ln>
            <a:noFill/>
          </a:ln>
          <a:solidFill>
            <a:srgbClr val="414042"/>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jpe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98" name="image1.jpg" descr="Presentation_Banzai_Bar_Image-01.jpg"/>
          <p:cNvPicPr>
            <a:picLocks noChangeAspect="1"/>
          </p:cNvPicPr>
          <p:nvPr/>
        </p:nvPicPr>
        <p:blipFill>
          <a:blip r:embed="rId2"/>
          <a:stretch>
            <a:fillRect/>
          </a:stretch>
        </p:blipFill>
        <p:spPr>
          <a:xfrm>
            <a:off x="0" y="0"/>
            <a:ext cx="20101603" cy="11309350"/>
          </a:xfrm>
          <a:prstGeom prst="rect">
            <a:avLst/>
          </a:prstGeom>
          <a:ln w="12700">
            <a:miter lim="400000"/>
          </a:ln>
        </p:spPr>
      </p:pic>
      <p:sp>
        <p:nvSpPr>
          <p:cNvPr id="99" name="Shape 99"/>
          <p:cNvSpPr>
            <a:spLocks noGrp="1"/>
          </p:cNvSpPr>
          <p:nvPr>
            <p:ph type="title"/>
          </p:nvPr>
        </p:nvSpPr>
        <p:spPr>
          <a:xfrm>
            <a:off x="1495423" y="4306300"/>
            <a:ext cx="11299828" cy="2236639"/>
          </a:xfrm>
          <a:prstGeom prst="rect">
            <a:avLst/>
          </a:prstGeom>
        </p:spPr>
        <p:txBody>
          <a:bodyPr>
            <a:normAutofit/>
          </a:bodyPr>
          <a:lstStyle/>
          <a:p>
            <a:pPr marR="5080" indent="12700">
              <a:lnSpc>
                <a:spcPct val="114500"/>
              </a:lnSpc>
              <a:defRPr sz="6600" spc="100">
                <a:solidFill>
                  <a:srgbClr val="FFFFFF"/>
                </a:solidFill>
              </a:defRPr>
            </a:pPr>
            <a:r>
              <a:t>SMART FOOD</a:t>
            </a:r>
            <a:br/>
            <a:r>
              <a:t>A CORAL CLUBTÓL</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289" name="image11.jpg" descr="Presentation_Banzai_Bar_Image-11.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290" name="Shape 290"/>
          <p:cNvSpPr/>
          <p:nvPr/>
        </p:nvSpPr>
        <p:spPr>
          <a:xfrm>
            <a:off x="7130097" y="7770594"/>
            <a:ext cx="6450000" cy="800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defRPr sz="5400" b="1">
                <a:solidFill>
                  <a:srgbClr val="FFFFFF"/>
                </a:solidFill>
              </a:defRPr>
            </a:lvl1pPr>
          </a:lstStyle>
          <a:p>
            <a:r>
              <a:t>SuperMango szelet</a:t>
            </a:r>
          </a:p>
        </p:txBody>
      </p:sp>
      <p:sp>
        <p:nvSpPr>
          <p:cNvPr id="4" name="TextBox 3"/>
          <p:cNvSpPr txBox="1"/>
          <p:nvPr/>
        </p:nvSpPr>
        <p:spPr>
          <a:xfrm>
            <a:off x="3259394" y="2138516"/>
            <a:ext cx="13362038" cy="5611371"/>
          </a:xfrm>
          <a:prstGeom prst="rect">
            <a:avLst/>
          </a:prstGeom>
          <a:solidFill>
            <a:srgbClr val="F2980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729" y="3004468"/>
            <a:ext cx="10458474" cy="3573313"/>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295" name="image12.jpg" descr="Presentation_Banzai_Bar_Image-12.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296" name="Shape 296"/>
          <p:cNvSpPr/>
          <p:nvPr/>
        </p:nvSpPr>
        <p:spPr>
          <a:xfrm>
            <a:off x="6490913" y="7787527"/>
            <a:ext cx="8056938" cy="6908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defRPr sz="4900" b="1" spc="165">
                <a:solidFill>
                  <a:srgbClr val="FFFFFF"/>
                </a:solidFill>
                <a:latin typeface="Arial"/>
                <a:ea typeface="Arial"/>
                <a:cs typeface="Arial"/>
                <a:sym typeface="Arial"/>
              </a:defRPr>
            </a:lvl1pPr>
          </a:lstStyle>
          <a:p>
            <a:r>
              <a:t>Choco Spirulina szelet</a:t>
            </a:r>
          </a:p>
        </p:txBody>
      </p:sp>
      <p:sp>
        <p:nvSpPr>
          <p:cNvPr id="2" name="TextBox 1"/>
          <p:cNvSpPr txBox="1"/>
          <p:nvPr/>
        </p:nvSpPr>
        <p:spPr>
          <a:xfrm>
            <a:off x="3598606" y="2109019"/>
            <a:ext cx="13067071" cy="5501149"/>
          </a:xfrm>
          <a:prstGeom prst="rect">
            <a:avLst/>
          </a:prstGeom>
          <a:solidFill>
            <a:srgbClr val="31A6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p:cNvPicPr>
            <a:picLocks noChangeAspect="1"/>
          </p:cNvPicPr>
          <p:nvPr/>
        </p:nvPicPr>
        <p:blipFill>
          <a:blip r:embed="rId4"/>
          <a:stretch>
            <a:fillRect/>
          </a:stretch>
        </p:blipFill>
        <p:spPr>
          <a:xfrm>
            <a:off x="4891220" y="2979177"/>
            <a:ext cx="10489335" cy="3583856"/>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314" name="image16.jpg" descr="Presentation_Banzai_Bar_Image-15.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315" name="Shape 315"/>
          <p:cNvSpPr/>
          <p:nvPr/>
        </p:nvSpPr>
        <p:spPr>
          <a:xfrm>
            <a:off x="6753714" y="7787527"/>
            <a:ext cx="6619876" cy="6908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defRPr sz="4900" b="1" spc="190">
                <a:solidFill>
                  <a:srgbClr val="FFFFFF"/>
                </a:solidFill>
                <a:latin typeface="Arial"/>
                <a:ea typeface="Arial"/>
                <a:cs typeface="Arial"/>
                <a:sym typeface="Arial"/>
              </a:defRPr>
            </a:lvl1pPr>
          </a:lstStyle>
          <a:p>
            <a:r>
              <a:t>Coral Protein szelet</a:t>
            </a:r>
          </a:p>
        </p:txBody>
      </p:sp>
      <p:sp>
        <p:nvSpPr>
          <p:cNvPr id="2" name="TextBox 1"/>
          <p:cNvSpPr txBox="1"/>
          <p:nvPr/>
        </p:nvSpPr>
        <p:spPr>
          <a:xfrm>
            <a:off x="3510116" y="2138516"/>
            <a:ext cx="12934336" cy="5649011"/>
          </a:xfrm>
          <a:prstGeom prst="rect">
            <a:avLst/>
          </a:prstGeom>
          <a:solidFill>
            <a:srgbClr val="AF0D1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p:cNvPicPr>
            <a:picLocks noChangeAspect="1"/>
          </p:cNvPicPr>
          <p:nvPr/>
        </p:nvPicPr>
        <p:blipFill>
          <a:blip r:embed="rId4"/>
          <a:stretch>
            <a:fillRect/>
          </a:stretch>
        </p:blipFill>
        <p:spPr>
          <a:xfrm>
            <a:off x="4357500" y="3005190"/>
            <a:ext cx="10867547" cy="3713079"/>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326" name="image18.jpg" descr="Presentation_Banzai_Bar_Image-17.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327" name="Shape 327"/>
          <p:cNvSpPr/>
          <p:nvPr/>
        </p:nvSpPr>
        <p:spPr>
          <a:xfrm>
            <a:off x="6501496" y="7787527"/>
            <a:ext cx="7124067" cy="800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5400" b="1">
                <a:solidFill>
                  <a:srgbClr val="FFFFFF"/>
                </a:solidFill>
              </a:defRPr>
            </a:lvl1pPr>
          </a:lstStyle>
          <a:p>
            <a:r>
              <a:t>SuperBlueberry szelet</a:t>
            </a:r>
          </a:p>
        </p:txBody>
      </p:sp>
      <p:sp>
        <p:nvSpPr>
          <p:cNvPr id="2" name="TextBox 1"/>
          <p:cNvSpPr txBox="1"/>
          <p:nvPr/>
        </p:nvSpPr>
        <p:spPr>
          <a:xfrm>
            <a:off x="3569110" y="2315497"/>
            <a:ext cx="12904838" cy="5472030"/>
          </a:xfrm>
          <a:prstGeom prst="rect">
            <a:avLst/>
          </a:prstGeom>
          <a:solidFill>
            <a:srgbClr val="524F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p:cNvPicPr>
            <a:picLocks noChangeAspect="1"/>
          </p:cNvPicPr>
          <p:nvPr/>
        </p:nvPicPr>
        <p:blipFill>
          <a:blip r:embed="rId4"/>
          <a:stretch>
            <a:fillRect/>
          </a:stretch>
        </p:blipFill>
        <p:spPr>
          <a:xfrm>
            <a:off x="4419655" y="2861187"/>
            <a:ext cx="11240432" cy="3840481"/>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332" name="image19.jpg" descr="Presentation_Banzai_Bar_Image-18.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333" name="Shape 333"/>
          <p:cNvSpPr/>
          <p:nvPr/>
        </p:nvSpPr>
        <p:spPr>
          <a:xfrm>
            <a:off x="6505794" y="7798714"/>
            <a:ext cx="7115176" cy="6908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defRPr sz="4900" b="1" spc="190">
                <a:solidFill>
                  <a:srgbClr val="FFFFFF"/>
                </a:solidFill>
                <a:latin typeface="Arial"/>
                <a:ea typeface="Arial"/>
                <a:cs typeface="Arial"/>
                <a:sym typeface="Arial"/>
              </a:defRPr>
            </a:lvl1pPr>
          </a:lstStyle>
          <a:p>
            <a:r>
              <a:t>Superchlorella szelet</a:t>
            </a:r>
          </a:p>
        </p:txBody>
      </p:sp>
      <p:sp>
        <p:nvSpPr>
          <p:cNvPr id="2" name="TextBox 1"/>
          <p:cNvSpPr txBox="1"/>
          <p:nvPr/>
        </p:nvSpPr>
        <p:spPr>
          <a:xfrm>
            <a:off x="3701845" y="2389239"/>
            <a:ext cx="12816349" cy="5409475"/>
          </a:xfrm>
          <a:prstGeom prst="rect">
            <a:avLst/>
          </a:prstGeom>
          <a:solidFill>
            <a:srgbClr val="144E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p:cNvPicPr>
            <a:picLocks noChangeAspect="1"/>
          </p:cNvPicPr>
          <p:nvPr/>
        </p:nvPicPr>
        <p:blipFill>
          <a:blip r:embed="rId4"/>
          <a:stretch>
            <a:fillRect/>
          </a:stretch>
        </p:blipFill>
        <p:spPr>
          <a:xfrm>
            <a:off x="4141634" y="2675237"/>
            <a:ext cx="11499094" cy="3928857"/>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338" name="image20.jpg" descr="Presentation_Banzai_Bar_Image-19.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339" name="Shape 339"/>
          <p:cNvSpPr/>
          <p:nvPr/>
        </p:nvSpPr>
        <p:spPr>
          <a:xfrm>
            <a:off x="7117826" y="7787527"/>
            <a:ext cx="6786881" cy="800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5400" b="1">
                <a:solidFill>
                  <a:srgbClr val="FFFFFF"/>
                </a:solidFill>
              </a:defRPr>
            </a:lvl1pPr>
          </a:lstStyle>
          <a:p>
            <a:r>
              <a:t>SuperCherry szelet</a:t>
            </a:r>
          </a:p>
        </p:txBody>
      </p:sp>
      <p:sp>
        <p:nvSpPr>
          <p:cNvPr id="2" name="TextBox 1"/>
          <p:cNvSpPr txBox="1"/>
          <p:nvPr/>
        </p:nvSpPr>
        <p:spPr>
          <a:xfrm>
            <a:off x="3746090" y="2079523"/>
            <a:ext cx="12757355" cy="57080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344" name="image21.jpg" descr="Presentation_Banzai_Bar_Image-20.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345" name="Shape 345"/>
          <p:cNvSpPr/>
          <p:nvPr/>
        </p:nvSpPr>
        <p:spPr>
          <a:xfrm>
            <a:off x="4981142" y="7787527"/>
            <a:ext cx="10134601" cy="6908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gn="ctr">
              <a:defRPr sz="4900" b="1" spc="165">
                <a:solidFill>
                  <a:srgbClr val="FFFFFF"/>
                </a:solidFill>
                <a:latin typeface="Arial"/>
                <a:ea typeface="Arial"/>
                <a:cs typeface="Arial"/>
                <a:sym typeface="Arial"/>
              </a:defRPr>
            </a:lvl1pPr>
          </a:lstStyle>
          <a:p>
            <a:r>
              <a:t>Choco Almond szelet</a:t>
            </a:r>
          </a:p>
        </p:txBody>
      </p:sp>
      <p:sp>
        <p:nvSpPr>
          <p:cNvPr id="2" name="TextBox 1"/>
          <p:cNvSpPr txBox="1"/>
          <p:nvPr/>
        </p:nvSpPr>
        <p:spPr>
          <a:xfrm>
            <a:off x="3539613" y="2197510"/>
            <a:ext cx="12993329" cy="5590017"/>
          </a:xfrm>
          <a:prstGeom prst="rect">
            <a:avLst/>
          </a:prstGeom>
          <a:solidFill>
            <a:srgbClr val="AD34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p:cNvPicPr>
            <a:picLocks noChangeAspect="1"/>
          </p:cNvPicPr>
          <p:nvPr/>
        </p:nvPicPr>
        <p:blipFill>
          <a:blip r:embed="rId4"/>
          <a:stretch>
            <a:fillRect/>
          </a:stretch>
        </p:blipFill>
        <p:spPr>
          <a:xfrm>
            <a:off x="4203291" y="2901375"/>
            <a:ext cx="11266414" cy="3849358"/>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362" name="image25.jpg" descr="Presentation_Banzai_Bar_Image-24.jpg"/>
          <p:cNvPicPr>
            <a:picLocks noChangeAspect="1"/>
          </p:cNvPicPr>
          <p:nvPr/>
        </p:nvPicPr>
        <p:blipFill>
          <a:blip r:embed="rId3"/>
          <a:stretch>
            <a:fillRect/>
          </a:stretch>
        </p:blipFill>
        <p:spPr>
          <a:xfrm>
            <a:off x="1248" y="-3175"/>
            <a:ext cx="20101604" cy="11309351"/>
          </a:xfrm>
          <a:prstGeom prst="rect">
            <a:avLst/>
          </a:prstGeom>
          <a:ln w="12700">
            <a:miter lim="400000"/>
          </a:ln>
        </p:spPr>
      </p:pic>
      <p:sp>
        <p:nvSpPr>
          <p:cNvPr id="363" name="Shape 363"/>
          <p:cNvSpPr>
            <a:spLocks noGrp="1"/>
          </p:cNvSpPr>
          <p:nvPr>
            <p:ph type="title"/>
          </p:nvPr>
        </p:nvSpPr>
        <p:spPr>
          <a:xfrm>
            <a:off x="4941646" y="5067426"/>
            <a:ext cx="10220808" cy="761748"/>
          </a:xfrm>
          <a:prstGeom prst="rect">
            <a:avLst/>
          </a:prstGeom>
        </p:spPr>
        <p:txBody>
          <a:bodyPr/>
          <a:lstStyle>
            <a:lvl1pPr indent="44450">
              <a:defRPr spc="200">
                <a:solidFill>
                  <a:srgbClr val="FFFFFF"/>
                </a:solidFill>
              </a:defRPr>
            </a:lvl1pPr>
          </a:lstStyle>
          <a:p>
            <a:r>
              <a:t>Étkezés – japán bölcsességgel </a:t>
            </a:r>
          </a:p>
        </p:txBody>
      </p:sp>
      <p:pic>
        <p:nvPicPr>
          <p:cNvPr id="364" name="image29.png" descr="C:\Users\Dmitry.Belkov\Downloads\Advantages.png"/>
          <p:cNvPicPr>
            <a:picLocks noChangeAspect="1"/>
          </p:cNvPicPr>
          <p:nvPr/>
        </p:nvPicPr>
        <p:blipFill>
          <a:blip r:embed="rId4"/>
          <a:srcRect t="10897"/>
          <a:stretch>
            <a:fillRect/>
          </a:stretch>
        </p:blipFill>
        <p:spPr>
          <a:xfrm>
            <a:off x="6389405" y="5724551"/>
            <a:ext cx="7927388" cy="3326946"/>
          </a:xfrm>
          <a:prstGeom prst="rect">
            <a:avLst/>
          </a:prstGeom>
          <a:ln w="12700">
            <a:miter lim="400000"/>
          </a:ln>
        </p:spPr>
      </p:pic>
      <p:sp>
        <p:nvSpPr>
          <p:cNvPr id="365" name="Shape 365"/>
          <p:cNvSpPr/>
          <p:nvPr/>
        </p:nvSpPr>
        <p:spPr>
          <a:xfrm>
            <a:off x="6620085" y="7736699"/>
            <a:ext cx="7356152" cy="701041"/>
          </a:xfrm>
          <a:prstGeom prst="rect">
            <a:avLst/>
          </a:prstGeom>
          <a:solidFill>
            <a:srgbClr val="FAC090"/>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200"/>
            </a:lvl1pPr>
          </a:lstStyle>
          <a:p>
            <a:r>
              <a:t>  pikáns       finom      hasznos</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370" name="image26.jpg" descr="Presentation_Banzai_Bar_Image-25.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371" name="Shape 371"/>
          <p:cNvSpPr>
            <a:spLocks noGrp="1"/>
          </p:cNvSpPr>
          <p:nvPr>
            <p:ph type="title"/>
          </p:nvPr>
        </p:nvSpPr>
        <p:spPr>
          <a:xfrm>
            <a:off x="10741157" y="4765675"/>
            <a:ext cx="8148406" cy="1528445"/>
          </a:xfrm>
          <a:prstGeom prst="rect">
            <a:avLst/>
          </a:prstGeom>
        </p:spPr>
        <p:txBody>
          <a:bodyPr/>
          <a:lstStyle/>
          <a:p>
            <a:pPr marR="5080" indent="12700">
              <a:defRPr spc="200">
                <a:solidFill>
                  <a:srgbClr val="FFFFFF"/>
                </a:solidFill>
              </a:defRPr>
            </a:pPr>
            <a:r>
              <a:t>Régi igazságok </a:t>
            </a:r>
            <a:br/>
            <a:r>
              <a:t>új értelmezése</a:t>
            </a:r>
          </a:p>
        </p:txBody>
      </p:sp>
      <p:sp>
        <p:nvSpPr>
          <p:cNvPr id="372" name="Shape 372"/>
          <p:cNvSpPr/>
          <p:nvPr/>
        </p:nvSpPr>
        <p:spPr>
          <a:xfrm>
            <a:off x="9796931" y="6471035"/>
            <a:ext cx="7810765" cy="219492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lgn="ctr">
              <a:lnSpc>
                <a:spcPts val="5900"/>
              </a:lnSpc>
              <a:defRPr sz="3600" b="1" spc="240">
                <a:solidFill>
                  <a:srgbClr val="FFFFFF"/>
                </a:solidFill>
                <a:latin typeface="Arial"/>
                <a:ea typeface="Arial"/>
                <a:cs typeface="Arial"/>
                <a:sym typeface="Arial"/>
              </a:defRPr>
            </a:pPr>
            <a:r>
              <a:rPr dirty="0" err="1"/>
              <a:t>Kisker</a:t>
            </a:r>
            <a:r>
              <a:rPr dirty="0"/>
              <a:t>. </a:t>
            </a:r>
            <a:r>
              <a:rPr dirty="0" err="1"/>
              <a:t>ára</a:t>
            </a:r>
            <a:r>
              <a:rPr dirty="0"/>
              <a:t>: </a:t>
            </a:r>
            <a:r>
              <a:rPr lang="hu-HU" dirty="0"/>
              <a:t>2,5 f.e.*</a:t>
            </a:r>
            <a:endParaRPr dirty="0"/>
          </a:p>
          <a:p>
            <a:pPr indent="12700" algn="ctr">
              <a:lnSpc>
                <a:spcPts val="5900"/>
              </a:lnSpc>
              <a:defRPr sz="3600" b="1" spc="240">
                <a:solidFill>
                  <a:srgbClr val="FFFFFF"/>
                </a:solidFill>
                <a:latin typeface="Arial"/>
                <a:ea typeface="Arial"/>
                <a:cs typeface="Arial"/>
                <a:sym typeface="Arial"/>
              </a:defRPr>
            </a:pPr>
            <a:r>
              <a:rPr dirty="0"/>
              <a:t>Klub</a:t>
            </a:r>
            <a:r>
              <a:rPr lang="hu-HU" dirty="0"/>
              <a:t>tag</a:t>
            </a:r>
            <a:r>
              <a:rPr dirty="0" err="1"/>
              <a:t>ára</a:t>
            </a:r>
            <a:r>
              <a:rPr dirty="0"/>
              <a:t>: </a:t>
            </a:r>
            <a:r>
              <a:rPr lang="hu-HU" dirty="0"/>
              <a:t>2 f.e.*</a:t>
            </a:r>
            <a:endParaRPr dirty="0"/>
          </a:p>
          <a:p>
            <a:pPr indent="12700" algn="ctr">
              <a:lnSpc>
                <a:spcPts val="5900"/>
              </a:lnSpc>
              <a:defRPr sz="3600" b="1" spc="240">
                <a:solidFill>
                  <a:srgbClr val="FFFFFF"/>
                </a:solidFill>
                <a:latin typeface="Arial"/>
                <a:ea typeface="Arial"/>
                <a:cs typeface="Arial"/>
                <a:sym typeface="Arial"/>
              </a:defRPr>
            </a:pPr>
            <a:r>
              <a:rPr dirty="0" err="1"/>
              <a:t>Bónuszértéke</a:t>
            </a:r>
            <a:r>
              <a:rPr dirty="0"/>
              <a:t>: 0,5 </a:t>
            </a:r>
            <a:r>
              <a:rPr dirty="0" err="1"/>
              <a:t>pont</a:t>
            </a:r>
            <a:r>
              <a:rPr dirty="0"/>
              <a:t>.</a:t>
            </a:r>
          </a:p>
        </p:txBody>
      </p:sp>
      <p:sp>
        <p:nvSpPr>
          <p:cNvPr id="2" name="Szövegdoboz 1">
            <a:extLst>
              <a:ext uri="{FF2B5EF4-FFF2-40B4-BE49-F238E27FC236}">
                <a16:creationId xmlns:a16="http://schemas.microsoft.com/office/drawing/2014/main" id="{4DE4B012-9DB5-10BD-91A5-A944424F91F1}"/>
              </a:ext>
            </a:extLst>
          </p:cNvPr>
          <p:cNvSpPr txBox="1"/>
          <p:nvPr/>
        </p:nvSpPr>
        <p:spPr>
          <a:xfrm>
            <a:off x="718457" y="10744200"/>
            <a:ext cx="5785877"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hu-HU" sz="1200" b="1" spc="240" dirty="0">
                <a:solidFill>
                  <a:srgbClr val="FFFFFF"/>
                </a:solidFill>
                <a:latin typeface="Arial"/>
                <a:cs typeface="Arial"/>
              </a:rPr>
              <a:t>*Aktuális váltási árfolyamot keresse kirendeltségünkön</a:t>
            </a:r>
          </a:p>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p:nvPr/>
        </p:nvSpPr>
        <p:spPr>
          <a:xfrm>
            <a:off x="1471353" y="9563297"/>
            <a:ext cx="2487296"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377" name="image8.jpg" descr="Presentation_Banzai_Bar_Image-08.jpg"/>
          <p:cNvPicPr>
            <a:picLocks noChangeAspect="1"/>
          </p:cNvPicPr>
          <p:nvPr/>
        </p:nvPicPr>
        <p:blipFill>
          <a:blip r:embed="rId3"/>
          <a:stretch>
            <a:fillRect/>
          </a:stretch>
        </p:blipFill>
        <p:spPr>
          <a:xfrm>
            <a:off x="2496" y="0"/>
            <a:ext cx="20101604" cy="11309351"/>
          </a:xfrm>
          <a:prstGeom prst="rect">
            <a:avLst/>
          </a:prstGeom>
          <a:ln w="12700">
            <a:miter lim="400000"/>
          </a:ln>
        </p:spPr>
      </p:pic>
      <p:sp>
        <p:nvSpPr>
          <p:cNvPr id="378" name="Shape 378"/>
          <p:cNvSpPr>
            <a:spLocks noGrp="1"/>
          </p:cNvSpPr>
          <p:nvPr>
            <p:ph type="title"/>
          </p:nvPr>
        </p:nvSpPr>
        <p:spPr>
          <a:xfrm>
            <a:off x="8070844" y="4546007"/>
            <a:ext cx="8606775" cy="1015664"/>
          </a:xfrm>
          <a:prstGeom prst="rect">
            <a:avLst/>
          </a:prstGeom>
        </p:spPr>
        <p:txBody>
          <a:bodyPr/>
          <a:lstStyle>
            <a:lvl1pPr indent="1270000">
              <a:defRPr spc="1000">
                <a:solidFill>
                  <a:srgbClr val="FFFFFF"/>
                </a:solidFill>
              </a:defRPr>
            </a:lvl1pPr>
          </a:lstStyle>
          <a:p>
            <a:r>
              <a:t>SMART FOOD</a:t>
            </a:r>
          </a:p>
        </p:txBody>
      </p:sp>
      <p:sp>
        <p:nvSpPr>
          <p:cNvPr id="379" name="Shape 379"/>
          <p:cNvSpPr/>
          <p:nvPr/>
        </p:nvSpPr>
        <p:spPr>
          <a:xfrm>
            <a:off x="8669313" y="5568820"/>
            <a:ext cx="8606774" cy="14340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defRPr sz="3300" b="1" spc="-45">
                <a:solidFill>
                  <a:srgbClr val="FFFFFF"/>
                </a:solidFill>
                <a:latin typeface="Arial"/>
                <a:ea typeface="Arial"/>
                <a:cs typeface="Arial"/>
                <a:sym typeface="Arial"/>
              </a:defRPr>
            </a:pPr>
            <a:r>
              <a:rPr dirty="0"/>
              <a:t>                        a Coral </a:t>
            </a:r>
            <a:r>
              <a:rPr dirty="0" err="1"/>
              <a:t>Clubtól</a:t>
            </a:r>
            <a:r>
              <a:rPr dirty="0"/>
              <a:t> </a:t>
            </a:r>
          </a:p>
          <a:p>
            <a:pPr indent="12700">
              <a:defRPr sz="3300" b="1" spc="-45">
                <a:solidFill>
                  <a:srgbClr val="FFFFFF"/>
                </a:solidFill>
                <a:latin typeface="Arial"/>
                <a:ea typeface="Arial"/>
                <a:cs typeface="Arial"/>
                <a:sym typeface="Arial"/>
              </a:defRPr>
            </a:pPr>
            <a:endParaRPr dirty="0"/>
          </a:p>
          <a:p>
            <a:pPr indent="12700">
              <a:defRPr sz="3300" b="1" spc="-45">
                <a:solidFill>
                  <a:srgbClr val="FFFFFF"/>
                </a:solidFill>
                <a:latin typeface="Arial"/>
                <a:ea typeface="Arial"/>
                <a:cs typeface="Arial"/>
                <a:sym typeface="Arial"/>
              </a:defRPr>
            </a:pPr>
            <a:r>
              <a:rPr dirty="0" err="1"/>
              <a:t>Válaszd</a:t>
            </a:r>
            <a:r>
              <a:rPr dirty="0"/>
              <a:t> a </a:t>
            </a:r>
            <a:r>
              <a:rPr dirty="0" err="1"/>
              <a:t>hozzád</a:t>
            </a:r>
            <a:r>
              <a:rPr dirty="0"/>
              <a:t> </a:t>
            </a:r>
            <a:r>
              <a:rPr dirty="0" err="1"/>
              <a:t>illő</a:t>
            </a:r>
            <a:r>
              <a:rPr dirty="0"/>
              <a:t> </a:t>
            </a:r>
            <a:r>
              <a:rPr dirty="0" err="1"/>
              <a:t>szeletet</a:t>
            </a:r>
            <a:r>
              <a:rPr dirty="0"/>
              <a:t>, </a:t>
            </a:r>
            <a:r>
              <a:rPr dirty="0" err="1"/>
              <a:t>minden</a:t>
            </a:r>
            <a:r>
              <a:rPr dirty="0"/>
              <a:t> nap!</a:t>
            </a:r>
          </a:p>
        </p:txBody>
      </p:sp>
      <p:pic>
        <p:nvPicPr>
          <p:cNvPr id="3074" name="Picture 2" descr="SuperCherry szele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43179">
            <a:off x="773726" y="4804758"/>
            <a:ext cx="7673880" cy="26887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oco Almond Sze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22831">
            <a:off x="14557373" y="9131365"/>
            <a:ext cx="57150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ral Protein sze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39865">
            <a:off x="12574000" y="880574"/>
            <a:ext cx="7043844" cy="24066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uperSpirulina szelet makadám dióv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917357">
            <a:off x="9852299" y="620856"/>
            <a:ext cx="57150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rot="19793909">
            <a:off x="-353940" y="510346"/>
            <a:ext cx="8413209" cy="2874513"/>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102" name="image2.jpg" descr="Presentation_Banzai_Bar_Image-02.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103" name="Shape 103"/>
          <p:cNvSpPr>
            <a:spLocks noGrp="1"/>
          </p:cNvSpPr>
          <p:nvPr>
            <p:ph type="title"/>
          </p:nvPr>
        </p:nvSpPr>
        <p:spPr>
          <a:xfrm>
            <a:off x="7994649" y="5017723"/>
            <a:ext cx="9866669" cy="2031326"/>
          </a:xfrm>
          <a:prstGeom prst="rect">
            <a:avLst/>
          </a:prstGeom>
        </p:spPr>
        <p:txBody>
          <a:bodyPr/>
          <a:lstStyle>
            <a:lvl1pPr indent="12700">
              <a:tabLst>
                <a:tab pos="1739900" algn="l"/>
                <a:tab pos="3517900" algn="l"/>
                <a:tab pos="5194300" algn="l"/>
              </a:tabLst>
              <a:defRPr sz="6600">
                <a:solidFill>
                  <a:srgbClr val="FFFFFF"/>
                </a:solidFill>
              </a:defRPr>
            </a:lvl1pPr>
          </a:lstStyle>
          <a:p>
            <a:r>
              <a:t>Neked mit jelent egy gyors falat?</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108" name="image3.jpg" descr="Presentation_Banzai_Bar_Image-03.jpg"/>
          <p:cNvPicPr>
            <a:picLocks noChangeAspect="1"/>
          </p:cNvPicPr>
          <p:nvPr/>
        </p:nvPicPr>
        <p:blipFill>
          <a:blip r:embed="rId3"/>
          <a:stretch>
            <a:fillRect/>
          </a:stretch>
        </p:blipFill>
        <p:spPr>
          <a:xfrm>
            <a:off x="0" y="0"/>
            <a:ext cx="20101603" cy="11309350"/>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113" name="image4.jpg" descr="Presentation_Banzai_Bar_Image-04.jpg"/>
          <p:cNvPicPr>
            <a:picLocks noChangeAspect="1"/>
          </p:cNvPicPr>
          <p:nvPr/>
        </p:nvPicPr>
        <p:blipFill>
          <a:blip r:embed="rId3"/>
          <a:stretch>
            <a:fillRect/>
          </a:stretch>
        </p:blipFill>
        <p:spPr>
          <a:xfrm>
            <a:off x="0" y="0"/>
            <a:ext cx="20101603" cy="11309350"/>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FFFFFF"/>
                </a:solidFill>
                <a:latin typeface="Arial"/>
                <a:ea typeface="Arial"/>
                <a:cs typeface="Arial"/>
                <a:sym typeface="Arial"/>
              </a:defRPr>
            </a:lvl1pPr>
          </a:lstStyle>
          <a:p>
            <a:r>
              <a:t>CORAL-CLUB.COM</a:t>
            </a:r>
          </a:p>
        </p:txBody>
      </p:sp>
      <p:pic>
        <p:nvPicPr>
          <p:cNvPr id="118" name="image5.jpg" descr="Presentation_Banzai_Bar_Image-05.jpg"/>
          <p:cNvPicPr>
            <a:picLocks noChangeAspect="1"/>
          </p:cNvPicPr>
          <p:nvPr/>
        </p:nvPicPr>
        <p:blipFill>
          <a:blip r:embed="rId3"/>
          <a:stretch>
            <a:fillRect/>
          </a:stretch>
        </p:blipFill>
        <p:spPr>
          <a:xfrm>
            <a:off x="0" y="0"/>
            <a:ext cx="20101603" cy="11309350"/>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231F20"/>
                </a:solidFill>
                <a:latin typeface="Arial"/>
                <a:ea typeface="Arial"/>
                <a:cs typeface="Arial"/>
                <a:sym typeface="Arial"/>
              </a:defRPr>
            </a:lvl1pPr>
          </a:lstStyle>
          <a:p>
            <a:r>
              <a:t>CORAL-CLUB.COM</a:t>
            </a:r>
          </a:p>
        </p:txBody>
      </p:sp>
      <p:pic>
        <p:nvPicPr>
          <p:cNvPr id="123" name="image6.jpg" descr="Presentation_Banzai_Bar_Image-06.jpg"/>
          <p:cNvPicPr>
            <a:picLocks noChangeAspect="1"/>
          </p:cNvPicPr>
          <p:nvPr/>
        </p:nvPicPr>
        <p:blipFill>
          <a:blip r:embed="rId3"/>
          <a:stretch>
            <a:fillRect/>
          </a:stretch>
        </p:blipFill>
        <p:spPr>
          <a:xfrm>
            <a:off x="1248" y="-3176"/>
            <a:ext cx="20101604" cy="11309351"/>
          </a:xfrm>
          <a:prstGeom prst="rect">
            <a:avLst/>
          </a:prstGeom>
          <a:ln w="12700">
            <a:miter lim="400000"/>
          </a:ln>
        </p:spPr>
      </p:pic>
      <p:sp>
        <p:nvSpPr>
          <p:cNvPr id="124" name="Shape 124"/>
          <p:cNvSpPr/>
          <p:nvPr/>
        </p:nvSpPr>
        <p:spPr>
          <a:xfrm>
            <a:off x="12388849" y="3907911"/>
            <a:ext cx="6880291" cy="9377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3149600" algn="l"/>
              </a:tabLst>
              <a:defRPr sz="6600" b="1" spc="-335">
                <a:solidFill>
                  <a:srgbClr val="231F20"/>
                </a:solidFill>
                <a:latin typeface="Arial"/>
                <a:ea typeface="Arial"/>
                <a:cs typeface="Arial"/>
                <a:sym typeface="Arial"/>
              </a:defRPr>
            </a:lvl1pPr>
          </a:lstStyle>
          <a:p>
            <a:r>
              <a:t>Magadra ismertél?</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1471352" y="9563297"/>
            <a:ext cx="2487297" cy="2875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nSpc>
                <a:spcPts val="2300"/>
              </a:lnSpc>
              <a:defRPr sz="2000" spc="55">
                <a:solidFill>
                  <a:srgbClr val="231F20"/>
                </a:solidFill>
                <a:latin typeface="Arial"/>
                <a:ea typeface="Arial"/>
                <a:cs typeface="Arial"/>
                <a:sym typeface="Arial"/>
              </a:defRPr>
            </a:lvl1pPr>
          </a:lstStyle>
          <a:p>
            <a:r>
              <a:t>CORAL-CLUB.COM</a:t>
            </a:r>
          </a:p>
        </p:txBody>
      </p:sp>
      <p:pic>
        <p:nvPicPr>
          <p:cNvPr id="129" name="image7.jpg" descr="Presentation_Banzai_Bar_Image-07.jpg"/>
          <p:cNvPicPr>
            <a:picLocks noChangeAspect="1"/>
          </p:cNvPicPr>
          <p:nvPr/>
        </p:nvPicPr>
        <p:blipFill>
          <a:blip r:embed="rId3"/>
          <a:stretch>
            <a:fillRect/>
          </a:stretch>
        </p:blipFill>
        <p:spPr>
          <a:xfrm>
            <a:off x="0" y="0"/>
            <a:ext cx="20101603" cy="11309350"/>
          </a:xfrm>
          <a:prstGeom prst="rect">
            <a:avLst/>
          </a:prstGeom>
          <a:ln w="12700">
            <a:miter lim="400000"/>
          </a:ln>
        </p:spPr>
      </p:pic>
      <p:sp>
        <p:nvSpPr>
          <p:cNvPr id="130" name="Shape 130"/>
          <p:cNvSpPr/>
          <p:nvPr/>
        </p:nvSpPr>
        <p:spPr>
          <a:xfrm>
            <a:off x="7983979" y="3966267"/>
            <a:ext cx="9872981" cy="6908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defRPr sz="4900" b="1" spc="175">
                <a:solidFill>
                  <a:srgbClr val="414042"/>
                </a:solidFill>
                <a:latin typeface="Arial"/>
                <a:ea typeface="Arial"/>
                <a:cs typeface="Arial"/>
                <a:sym typeface="Arial"/>
              </a:defRPr>
            </a:lvl1pPr>
          </a:lstStyle>
          <a:p>
            <a:r>
              <a:t>Igaz rá, hogy:</a:t>
            </a:r>
          </a:p>
        </p:txBody>
      </p:sp>
      <p:sp>
        <p:nvSpPr>
          <p:cNvPr id="131" name="Shape 131"/>
          <p:cNvSpPr/>
          <p:nvPr/>
        </p:nvSpPr>
        <p:spPr>
          <a:xfrm>
            <a:off x="8702281" y="5566606"/>
            <a:ext cx="10475901" cy="27803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20954">
              <a:lnSpc>
                <a:spcPct val="161400"/>
              </a:lnSpc>
              <a:defRPr sz="3300" spc="30">
                <a:solidFill>
                  <a:srgbClr val="414042"/>
                </a:solidFill>
                <a:latin typeface="Arial"/>
                <a:ea typeface="Arial"/>
                <a:cs typeface="Arial"/>
                <a:sym typeface="Arial"/>
              </a:defRPr>
            </a:pPr>
            <a:r>
              <a:t>Segíti a normális emésztést.  </a:t>
            </a:r>
          </a:p>
          <a:p>
            <a:pPr marR="5080" indent="20954">
              <a:lnSpc>
                <a:spcPct val="161400"/>
              </a:lnSpc>
              <a:defRPr sz="3300" spc="30">
                <a:solidFill>
                  <a:srgbClr val="414042"/>
                </a:solidFill>
                <a:latin typeface="Arial"/>
                <a:ea typeface="Arial"/>
                <a:cs typeface="Arial"/>
                <a:sym typeface="Arial"/>
              </a:defRPr>
            </a:pPr>
            <a:r>
              <a:t>Feltölt energiával az egész napra.</a:t>
            </a:r>
          </a:p>
          <a:p>
            <a:pPr marR="5080" indent="20954">
              <a:lnSpc>
                <a:spcPct val="161400"/>
              </a:lnSpc>
              <a:defRPr sz="3300" spc="30">
                <a:solidFill>
                  <a:srgbClr val="414042"/>
                </a:solidFill>
                <a:latin typeface="Arial"/>
                <a:ea typeface="Arial"/>
                <a:cs typeface="Arial"/>
                <a:sym typeface="Arial"/>
              </a:defRPr>
            </a:pPr>
            <a:r>
              <a:t>Bárhol fogyasztható és azonnal csillapítja az éhséget.</a:t>
            </a:r>
          </a:p>
          <a:p>
            <a:pPr marR="5080" indent="20954">
              <a:lnSpc>
                <a:spcPct val="161400"/>
              </a:lnSpc>
              <a:defRPr sz="3300" spc="30">
                <a:solidFill>
                  <a:srgbClr val="414042"/>
                </a:solidFill>
                <a:latin typeface="Arial"/>
                <a:ea typeface="Arial"/>
                <a:cs typeface="Arial"/>
                <a:sym typeface="Arial"/>
              </a:defRPr>
            </a:pPr>
            <a:r>
              <a:t>Alacsony kalóriatartalmú.</a:t>
            </a:r>
          </a:p>
        </p:txBody>
      </p:sp>
      <p:sp>
        <p:nvSpPr>
          <p:cNvPr id="132" name="Shape 132"/>
          <p:cNvSpPr>
            <a:spLocks noGrp="1"/>
          </p:cNvSpPr>
          <p:nvPr>
            <p:ph type="title"/>
          </p:nvPr>
        </p:nvSpPr>
        <p:spPr>
          <a:xfrm>
            <a:off x="7983967" y="2611459"/>
            <a:ext cx="8792211" cy="1005840"/>
          </a:xfrm>
          <a:prstGeom prst="rect">
            <a:avLst/>
          </a:prstGeom>
        </p:spPr>
        <p:txBody>
          <a:bodyPr/>
          <a:lstStyle>
            <a:lvl1pPr indent="12700">
              <a:defRPr sz="6600" spc="100">
                <a:solidFill>
                  <a:srgbClr val="414042"/>
                </a:solidFill>
              </a:defRPr>
            </a:lvl1pPr>
          </a:lstStyle>
          <a:p>
            <a:r>
              <a:t>Mitől “smart”?</a:t>
            </a:r>
          </a:p>
        </p:txBody>
      </p:sp>
      <p:grpSp>
        <p:nvGrpSpPr>
          <p:cNvPr id="135" name="Group 135"/>
          <p:cNvGrpSpPr/>
          <p:nvPr/>
        </p:nvGrpSpPr>
        <p:grpSpPr>
          <a:xfrm>
            <a:off x="8038169" y="5563041"/>
            <a:ext cx="419003" cy="419003"/>
            <a:chOff x="0" y="0"/>
            <a:chExt cx="419002" cy="419001"/>
          </a:xfrm>
        </p:grpSpPr>
        <p:sp>
          <p:nvSpPr>
            <p:cNvPr id="133" name="Shape 133"/>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34" name="Shape 134"/>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38" name="Group 138"/>
          <p:cNvGrpSpPr/>
          <p:nvPr/>
        </p:nvGrpSpPr>
        <p:grpSpPr>
          <a:xfrm>
            <a:off x="8016754" y="5476430"/>
            <a:ext cx="563973" cy="388765"/>
            <a:chOff x="0" y="0"/>
            <a:chExt cx="563972" cy="388763"/>
          </a:xfrm>
        </p:grpSpPr>
        <p:sp>
          <p:nvSpPr>
            <p:cNvPr id="136" name="Shape 136"/>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37" name="Shape 137"/>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39" name="Shape 139"/>
          <p:cNvSpPr/>
          <p:nvPr/>
        </p:nvSpPr>
        <p:spPr>
          <a:xfrm>
            <a:off x="8038169" y="5563039"/>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142" name="Group 142"/>
          <p:cNvGrpSpPr/>
          <p:nvPr/>
        </p:nvGrpSpPr>
        <p:grpSpPr>
          <a:xfrm>
            <a:off x="8038169" y="6377151"/>
            <a:ext cx="419003" cy="419003"/>
            <a:chOff x="0" y="0"/>
            <a:chExt cx="419002" cy="419001"/>
          </a:xfrm>
        </p:grpSpPr>
        <p:sp>
          <p:nvSpPr>
            <p:cNvPr id="140" name="Shape 140"/>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41" name="Shape 141"/>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45" name="Group 145"/>
          <p:cNvGrpSpPr/>
          <p:nvPr/>
        </p:nvGrpSpPr>
        <p:grpSpPr>
          <a:xfrm>
            <a:off x="8016754" y="6290540"/>
            <a:ext cx="563973" cy="388765"/>
            <a:chOff x="0" y="0"/>
            <a:chExt cx="563972" cy="388763"/>
          </a:xfrm>
        </p:grpSpPr>
        <p:sp>
          <p:nvSpPr>
            <p:cNvPr id="143" name="Shape 143"/>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44" name="Shape 144"/>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46" name="Shape 146"/>
          <p:cNvSpPr/>
          <p:nvPr/>
        </p:nvSpPr>
        <p:spPr>
          <a:xfrm>
            <a:off x="8038169" y="6377151"/>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149" name="Group 149"/>
          <p:cNvGrpSpPr/>
          <p:nvPr/>
        </p:nvGrpSpPr>
        <p:grpSpPr>
          <a:xfrm>
            <a:off x="8038228" y="7184280"/>
            <a:ext cx="419003" cy="419003"/>
            <a:chOff x="0" y="0"/>
            <a:chExt cx="419002" cy="419001"/>
          </a:xfrm>
        </p:grpSpPr>
        <p:sp>
          <p:nvSpPr>
            <p:cNvPr id="147" name="Shape 147"/>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48" name="Shape 148"/>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52" name="Group 152"/>
          <p:cNvGrpSpPr/>
          <p:nvPr/>
        </p:nvGrpSpPr>
        <p:grpSpPr>
          <a:xfrm>
            <a:off x="8016816" y="7097672"/>
            <a:ext cx="563973" cy="388765"/>
            <a:chOff x="0" y="0"/>
            <a:chExt cx="563972" cy="388763"/>
          </a:xfrm>
        </p:grpSpPr>
        <p:sp>
          <p:nvSpPr>
            <p:cNvPr id="150" name="Shape 150"/>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51" name="Shape 151"/>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53" name="Shape 153"/>
          <p:cNvSpPr/>
          <p:nvPr/>
        </p:nvSpPr>
        <p:spPr>
          <a:xfrm>
            <a:off x="8038231" y="7184280"/>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156" name="Group 156"/>
          <p:cNvGrpSpPr/>
          <p:nvPr/>
        </p:nvGrpSpPr>
        <p:grpSpPr>
          <a:xfrm>
            <a:off x="8038228" y="7992284"/>
            <a:ext cx="419003" cy="419003"/>
            <a:chOff x="0" y="0"/>
            <a:chExt cx="419002" cy="419001"/>
          </a:xfrm>
        </p:grpSpPr>
        <p:sp>
          <p:nvSpPr>
            <p:cNvPr id="154" name="Shape 154"/>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55" name="Shape 155"/>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59" name="Group 159"/>
          <p:cNvGrpSpPr/>
          <p:nvPr/>
        </p:nvGrpSpPr>
        <p:grpSpPr>
          <a:xfrm>
            <a:off x="8016816" y="7905674"/>
            <a:ext cx="563973" cy="388765"/>
            <a:chOff x="0" y="0"/>
            <a:chExt cx="563972" cy="388763"/>
          </a:xfrm>
        </p:grpSpPr>
        <p:sp>
          <p:nvSpPr>
            <p:cNvPr id="157" name="Shape 157"/>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58" name="Shape 158"/>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60" name="Shape 160"/>
          <p:cNvSpPr/>
          <p:nvPr/>
        </p:nvSpPr>
        <p:spPr>
          <a:xfrm>
            <a:off x="8038231" y="7992284"/>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7"/>
          <p:cNvGrpSpPr/>
          <p:nvPr/>
        </p:nvGrpSpPr>
        <p:grpSpPr>
          <a:xfrm>
            <a:off x="8326232" y="3108213"/>
            <a:ext cx="419003" cy="419002"/>
            <a:chOff x="0" y="0"/>
            <a:chExt cx="419002" cy="419001"/>
          </a:xfrm>
        </p:grpSpPr>
        <p:sp>
          <p:nvSpPr>
            <p:cNvPr id="165" name="Shape 165"/>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66" name="Shape 166"/>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70" name="Group 170"/>
          <p:cNvGrpSpPr/>
          <p:nvPr/>
        </p:nvGrpSpPr>
        <p:grpSpPr>
          <a:xfrm>
            <a:off x="8304820" y="3021602"/>
            <a:ext cx="563973" cy="388765"/>
            <a:chOff x="0" y="0"/>
            <a:chExt cx="563972" cy="388763"/>
          </a:xfrm>
        </p:grpSpPr>
        <p:sp>
          <p:nvSpPr>
            <p:cNvPr id="168" name="Shape 168"/>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69" name="Shape 169"/>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71" name="Shape 171"/>
          <p:cNvSpPr/>
          <p:nvPr/>
        </p:nvSpPr>
        <p:spPr>
          <a:xfrm>
            <a:off x="8326235" y="3108212"/>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174" name="Group 174"/>
          <p:cNvGrpSpPr/>
          <p:nvPr/>
        </p:nvGrpSpPr>
        <p:grpSpPr>
          <a:xfrm>
            <a:off x="8326232" y="4121284"/>
            <a:ext cx="419003" cy="419003"/>
            <a:chOff x="0" y="0"/>
            <a:chExt cx="419002" cy="419001"/>
          </a:xfrm>
        </p:grpSpPr>
        <p:sp>
          <p:nvSpPr>
            <p:cNvPr id="172" name="Shape 172"/>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73" name="Shape 173"/>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77" name="Group 177"/>
          <p:cNvGrpSpPr/>
          <p:nvPr/>
        </p:nvGrpSpPr>
        <p:grpSpPr>
          <a:xfrm>
            <a:off x="8304820" y="4034673"/>
            <a:ext cx="563973" cy="388765"/>
            <a:chOff x="0" y="0"/>
            <a:chExt cx="563972" cy="388763"/>
          </a:xfrm>
        </p:grpSpPr>
        <p:sp>
          <p:nvSpPr>
            <p:cNvPr id="175" name="Shape 175"/>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76" name="Shape 176"/>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78" name="Shape 178"/>
          <p:cNvSpPr/>
          <p:nvPr/>
        </p:nvSpPr>
        <p:spPr>
          <a:xfrm>
            <a:off x="8326235" y="4121282"/>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181" name="Group 181"/>
          <p:cNvGrpSpPr/>
          <p:nvPr/>
        </p:nvGrpSpPr>
        <p:grpSpPr>
          <a:xfrm>
            <a:off x="8326232" y="4739925"/>
            <a:ext cx="419003" cy="419003"/>
            <a:chOff x="0" y="0"/>
            <a:chExt cx="419002" cy="419001"/>
          </a:xfrm>
        </p:grpSpPr>
        <p:sp>
          <p:nvSpPr>
            <p:cNvPr id="179" name="Shape 179"/>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80" name="Shape 180"/>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84" name="Group 184"/>
          <p:cNvGrpSpPr/>
          <p:nvPr/>
        </p:nvGrpSpPr>
        <p:grpSpPr>
          <a:xfrm>
            <a:off x="8304820" y="4653314"/>
            <a:ext cx="563973" cy="388765"/>
            <a:chOff x="0" y="0"/>
            <a:chExt cx="563972" cy="388763"/>
          </a:xfrm>
        </p:grpSpPr>
        <p:sp>
          <p:nvSpPr>
            <p:cNvPr id="182" name="Shape 182"/>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83" name="Shape 183"/>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85" name="Shape 185"/>
          <p:cNvSpPr/>
          <p:nvPr/>
        </p:nvSpPr>
        <p:spPr>
          <a:xfrm>
            <a:off x="8326235" y="4739923"/>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188" name="Group 188"/>
          <p:cNvGrpSpPr/>
          <p:nvPr/>
        </p:nvGrpSpPr>
        <p:grpSpPr>
          <a:xfrm>
            <a:off x="8326232" y="5736414"/>
            <a:ext cx="419003" cy="419003"/>
            <a:chOff x="0" y="0"/>
            <a:chExt cx="419002" cy="419001"/>
          </a:xfrm>
        </p:grpSpPr>
        <p:sp>
          <p:nvSpPr>
            <p:cNvPr id="186" name="Shape 186"/>
            <p:cNvSpPr/>
            <p:nvPr/>
          </p:nvSpPr>
          <p:spPr>
            <a:xfrm>
              <a:off x="-1" y="0"/>
              <a:ext cx="357195"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8" y="286"/>
                  </a:lnTo>
                  <a:lnTo>
                    <a:pt x="7102" y="1099"/>
                  </a:lnTo>
                  <a:lnTo>
                    <a:pt x="4750" y="2376"/>
                  </a:lnTo>
                  <a:lnTo>
                    <a:pt x="2787" y="4049"/>
                  </a:lnTo>
                  <a:lnTo>
                    <a:pt x="1290" y="6055"/>
                  </a:lnTo>
                  <a:lnTo>
                    <a:pt x="335" y="8327"/>
                  </a:lnTo>
                  <a:lnTo>
                    <a:pt x="0" y="10800"/>
                  </a:lnTo>
                  <a:lnTo>
                    <a:pt x="335" y="13273"/>
                  </a:lnTo>
                  <a:lnTo>
                    <a:pt x="1290" y="15545"/>
                  </a:lnTo>
                  <a:lnTo>
                    <a:pt x="2787" y="17551"/>
                  </a:lnTo>
                  <a:lnTo>
                    <a:pt x="4750" y="19224"/>
                  </a:lnTo>
                  <a:lnTo>
                    <a:pt x="7102" y="20501"/>
                  </a:lnTo>
                  <a:lnTo>
                    <a:pt x="9768" y="21314"/>
                  </a:lnTo>
                  <a:lnTo>
                    <a:pt x="12669" y="21600"/>
                  </a:lnTo>
                  <a:lnTo>
                    <a:pt x="15570" y="21314"/>
                  </a:lnTo>
                  <a:lnTo>
                    <a:pt x="18235" y="20501"/>
                  </a:lnTo>
                  <a:lnTo>
                    <a:pt x="20588"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8"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87" name="Shape 187"/>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7"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8"/>
                  </a:lnTo>
                  <a:lnTo>
                    <a:pt x="15227"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91" name="Group 191"/>
          <p:cNvGrpSpPr/>
          <p:nvPr/>
        </p:nvGrpSpPr>
        <p:grpSpPr>
          <a:xfrm>
            <a:off x="8304820" y="5649805"/>
            <a:ext cx="563973" cy="388765"/>
            <a:chOff x="0" y="0"/>
            <a:chExt cx="563972" cy="388763"/>
          </a:xfrm>
        </p:grpSpPr>
        <p:sp>
          <p:nvSpPr>
            <p:cNvPr id="189" name="Shape 189"/>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90" name="Shape 190"/>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92" name="Shape 192"/>
          <p:cNvSpPr/>
          <p:nvPr/>
        </p:nvSpPr>
        <p:spPr>
          <a:xfrm>
            <a:off x="8326235" y="5736416"/>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195" name="Group 195"/>
          <p:cNvGrpSpPr/>
          <p:nvPr/>
        </p:nvGrpSpPr>
        <p:grpSpPr>
          <a:xfrm>
            <a:off x="8326232" y="6357915"/>
            <a:ext cx="419003" cy="419003"/>
            <a:chOff x="0" y="0"/>
            <a:chExt cx="419002" cy="419001"/>
          </a:xfrm>
        </p:grpSpPr>
        <p:sp>
          <p:nvSpPr>
            <p:cNvPr id="193" name="Shape 193"/>
            <p:cNvSpPr/>
            <p:nvPr/>
          </p:nvSpPr>
          <p:spPr>
            <a:xfrm>
              <a:off x="-1" y="0"/>
              <a:ext cx="357195"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8" y="286"/>
                  </a:lnTo>
                  <a:lnTo>
                    <a:pt x="7102" y="1099"/>
                  </a:lnTo>
                  <a:lnTo>
                    <a:pt x="4750" y="2376"/>
                  </a:lnTo>
                  <a:lnTo>
                    <a:pt x="2787" y="4049"/>
                  </a:lnTo>
                  <a:lnTo>
                    <a:pt x="1290" y="6055"/>
                  </a:lnTo>
                  <a:lnTo>
                    <a:pt x="335" y="8327"/>
                  </a:lnTo>
                  <a:lnTo>
                    <a:pt x="0" y="10800"/>
                  </a:lnTo>
                  <a:lnTo>
                    <a:pt x="335" y="13273"/>
                  </a:lnTo>
                  <a:lnTo>
                    <a:pt x="1290" y="15545"/>
                  </a:lnTo>
                  <a:lnTo>
                    <a:pt x="2787" y="17551"/>
                  </a:lnTo>
                  <a:lnTo>
                    <a:pt x="4750" y="19224"/>
                  </a:lnTo>
                  <a:lnTo>
                    <a:pt x="7102" y="20501"/>
                  </a:lnTo>
                  <a:lnTo>
                    <a:pt x="9768" y="21314"/>
                  </a:lnTo>
                  <a:lnTo>
                    <a:pt x="12669" y="21600"/>
                  </a:lnTo>
                  <a:lnTo>
                    <a:pt x="15570" y="21314"/>
                  </a:lnTo>
                  <a:lnTo>
                    <a:pt x="18235" y="20501"/>
                  </a:lnTo>
                  <a:lnTo>
                    <a:pt x="20588"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8"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194" name="Shape 194"/>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7"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8"/>
                  </a:lnTo>
                  <a:lnTo>
                    <a:pt x="15227"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198" name="Group 198"/>
          <p:cNvGrpSpPr/>
          <p:nvPr/>
        </p:nvGrpSpPr>
        <p:grpSpPr>
          <a:xfrm>
            <a:off x="8304820" y="6271304"/>
            <a:ext cx="563973" cy="388765"/>
            <a:chOff x="0" y="0"/>
            <a:chExt cx="563972" cy="388763"/>
          </a:xfrm>
        </p:grpSpPr>
        <p:sp>
          <p:nvSpPr>
            <p:cNvPr id="196" name="Shape 196"/>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197" name="Shape 197"/>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199" name="Shape 199"/>
          <p:cNvSpPr/>
          <p:nvPr/>
        </p:nvSpPr>
        <p:spPr>
          <a:xfrm>
            <a:off x="8326235" y="6357916"/>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02" name="Group 202"/>
          <p:cNvGrpSpPr/>
          <p:nvPr/>
        </p:nvGrpSpPr>
        <p:grpSpPr>
          <a:xfrm>
            <a:off x="8326232" y="7353009"/>
            <a:ext cx="419003" cy="419003"/>
            <a:chOff x="0" y="0"/>
            <a:chExt cx="419002" cy="419001"/>
          </a:xfrm>
        </p:grpSpPr>
        <p:sp>
          <p:nvSpPr>
            <p:cNvPr id="200" name="Shape 200"/>
            <p:cNvSpPr/>
            <p:nvPr/>
          </p:nvSpPr>
          <p:spPr>
            <a:xfrm>
              <a:off x="-1" y="0"/>
              <a:ext cx="357195"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8" y="286"/>
                  </a:lnTo>
                  <a:lnTo>
                    <a:pt x="7102" y="1099"/>
                  </a:lnTo>
                  <a:lnTo>
                    <a:pt x="4750" y="2376"/>
                  </a:lnTo>
                  <a:lnTo>
                    <a:pt x="2787" y="4049"/>
                  </a:lnTo>
                  <a:lnTo>
                    <a:pt x="1290" y="6055"/>
                  </a:lnTo>
                  <a:lnTo>
                    <a:pt x="335" y="8327"/>
                  </a:lnTo>
                  <a:lnTo>
                    <a:pt x="0" y="10800"/>
                  </a:lnTo>
                  <a:lnTo>
                    <a:pt x="335" y="13273"/>
                  </a:lnTo>
                  <a:lnTo>
                    <a:pt x="1290" y="15545"/>
                  </a:lnTo>
                  <a:lnTo>
                    <a:pt x="2787" y="17551"/>
                  </a:lnTo>
                  <a:lnTo>
                    <a:pt x="4750" y="19224"/>
                  </a:lnTo>
                  <a:lnTo>
                    <a:pt x="7102" y="20501"/>
                  </a:lnTo>
                  <a:lnTo>
                    <a:pt x="9768" y="21314"/>
                  </a:lnTo>
                  <a:lnTo>
                    <a:pt x="12669" y="21600"/>
                  </a:lnTo>
                  <a:lnTo>
                    <a:pt x="15570" y="21314"/>
                  </a:lnTo>
                  <a:lnTo>
                    <a:pt x="18235" y="20501"/>
                  </a:lnTo>
                  <a:lnTo>
                    <a:pt x="20588"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8"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01" name="Shape 201"/>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7"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8"/>
                  </a:lnTo>
                  <a:lnTo>
                    <a:pt x="15227"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05" name="Group 205"/>
          <p:cNvGrpSpPr/>
          <p:nvPr/>
        </p:nvGrpSpPr>
        <p:grpSpPr>
          <a:xfrm>
            <a:off x="8304820" y="7266399"/>
            <a:ext cx="563973" cy="388765"/>
            <a:chOff x="0" y="0"/>
            <a:chExt cx="563972" cy="388763"/>
          </a:xfrm>
        </p:grpSpPr>
        <p:sp>
          <p:nvSpPr>
            <p:cNvPr id="203" name="Shape 203"/>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04" name="Shape 204"/>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06" name="Shape 206"/>
          <p:cNvSpPr/>
          <p:nvPr/>
        </p:nvSpPr>
        <p:spPr>
          <a:xfrm>
            <a:off x="8326235" y="7353010"/>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09" name="Group 209"/>
          <p:cNvGrpSpPr/>
          <p:nvPr/>
        </p:nvGrpSpPr>
        <p:grpSpPr>
          <a:xfrm>
            <a:off x="8347640" y="8356038"/>
            <a:ext cx="419003" cy="419003"/>
            <a:chOff x="0" y="0"/>
            <a:chExt cx="419002" cy="419001"/>
          </a:xfrm>
        </p:grpSpPr>
        <p:sp>
          <p:nvSpPr>
            <p:cNvPr id="207" name="Shape 207"/>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08" name="Shape 208"/>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12" name="Group 212"/>
          <p:cNvGrpSpPr/>
          <p:nvPr/>
        </p:nvGrpSpPr>
        <p:grpSpPr>
          <a:xfrm>
            <a:off x="8326232" y="8269427"/>
            <a:ext cx="563962" cy="388765"/>
            <a:chOff x="0" y="0"/>
            <a:chExt cx="563960" cy="388763"/>
          </a:xfrm>
        </p:grpSpPr>
        <p:sp>
          <p:nvSpPr>
            <p:cNvPr id="210" name="Shape 210"/>
            <p:cNvSpPr/>
            <p:nvPr/>
          </p:nvSpPr>
          <p:spPr>
            <a:xfrm>
              <a:off x="0" y="111054"/>
              <a:ext cx="335833"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11" name="Shape 211"/>
            <p:cNvSpPr/>
            <p:nvPr/>
          </p:nvSpPr>
          <p:spPr>
            <a:xfrm>
              <a:off x="230902" y="0"/>
              <a:ext cx="333059"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13" name="Shape 213"/>
          <p:cNvSpPr/>
          <p:nvPr/>
        </p:nvSpPr>
        <p:spPr>
          <a:xfrm>
            <a:off x="8347641" y="8356038"/>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16" name="Group 216"/>
          <p:cNvGrpSpPr/>
          <p:nvPr/>
        </p:nvGrpSpPr>
        <p:grpSpPr>
          <a:xfrm>
            <a:off x="8347640" y="8972353"/>
            <a:ext cx="419003" cy="419003"/>
            <a:chOff x="0" y="0"/>
            <a:chExt cx="419002" cy="419001"/>
          </a:xfrm>
        </p:grpSpPr>
        <p:sp>
          <p:nvSpPr>
            <p:cNvPr id="214" name="Shape 214"/>
            <p:cNvSpPr/>
            <p:nvPr/>
          </p:nvSpPr>
          <p:spPr>
            <a:xfrm>
              <a:off x="-1" y="0"/>
              <a:ext cx="357195"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8" y="286"/>
                  </a:lnTo>
                  <a:lnTo>
                    <a:pt x="7102" y="1099"/>
                  </a:lnTo>
                  <a:lnTo>
                    <a:pt x="4750" y="2376"/>
                  </a:lnTo>
                  <a:lnTo>
                    <a:pt x="2787" y="4049"/>
                  </a:lnTo>
                  <a:lnTo>
                    <a:pt x="1290" y="6055"/>
                  </a:lnTo>
                  <a:lnTo>
                    <a:pt x="335" y="8327"/>
                  </a:lnTo>
                  <a:lnTo>
                    <a:pt x="0" y="10800"/>
                  </a:lnTo>
                  <a:lnTo>
                    <a:pt x="335" y="13273"/>
                  </a:lnTo>
                  <a:lnTo>
                    <a:pt x="1290" y="15545"/>
                  </a:lnTo>
                  <a:lnTo>
                    <a:pt x="2787" y="17551"/>
                  </a:lnTo>
                  <a:lnTo>
                    <a:pt x="4750" y="19224"/>
                  </a:lnTo>
                  <a:lnTo>
                    <a:pt x="7102" y="20501"/>
                  </a:lnTo>
                  <a:lnTo>
                    <a:pt x="9768" y="21314"/>
                  </a:lnTo>
                  <a:lnTo>
                    <a:pt x="12669" y="21600"/>
                  </a:lnTo>
                  <a:lnTo>
                    <a:pt x="15570" y="21314"/>
                  </a:lnTo>
                  <a:lnTo>
                    <a:pt x="18235" y="20501"/>
                  </a:lnTo>
                  <a:lnTo>
                    <a:pt x="20588"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8"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15" name="Shape 215"/>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7"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8"/>
                  </a:lnTo>
                  <a:lnTo>
                    <a:pt x="15227"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19" name="Group 219"/>
          <p:cNvGrpSpPr/>
          <p:nvPr/>
        </p:nvGrpSpPr>
        <p:grpSpPr>
          <a:xfrm>
            <a:off x="8326232" y="8885743"/>
            <a:ext cx="563962" cy="388765"/>
            <a:chOff x="0" y="0"/>
            <a:chExt cx="563960" cy="388763"/>
          </a:xfrm>
        </p:grpSpPr>
        <p:sp>
          <p:nvSpPr>
            <p:cNvPr id="217" name="Shape 217"/>
            <p:cNvSpPr/>
            <p:nvPr/>
          </p:nvSpPr>
          <p:spPr>
            <a:xfrm>
              <a:off x="0" y="111054"/>
              <a:ext cx="335833"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18" name="Shape 218"/>
            <p:cNvSpPr/>
            <p:nvPr/>
          </p:nvSpPr>
          <p:spPr>
            <a:xfrm>
              <a:off x="230902" y="0"/>
              <a:ext cx="333059"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20" name="Shape 220"/>
          <p:cNvSpPr/>
          <p:nvPr/>
        </p:nvSpPr>
        <p:spPr>
          <a:xfrm>
            <a:off x="8347641" y="8972354"/>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sp>
        <p:nvSpPr>
          <p:cNvPr id="221" name="Shape 221"/>
          <p:cNvSpPr>
            <a:spLocks noGrp="1"/>
          </p:cNvSpPr>
          <p:nvPr>
            <p:ph type="title"/>
          </p:nvPr>
        </p:nvSpPr>
        <p:spPr>
          <a:xfrm>
            <a:off x="8292130" y="1433982"/>
            <a:ext cx="10316847" cy="1005840"/>
          </a:xfrm>
          <a:prstGeom prst="rect">
            <a:avLst/>
          </a:prstGeom>
        </p:spPr>
        <p:txBody>
          <a:bodyPr/>
          <a:lstStyle>
            <a:lvl1pPr indent="12700">
              <a:defRPr sz="6600" spc="-100">
                <a:solidFill>
                  <a:srgbClr val="414042"/>
                </a:solidFill>
              </a:defRPr>
            </a:lvl1pPr>
          </a:lstStyle>
          <a:p>
            <a:r>
              <a:t>A Coral Club szelet:</a:t>
            </a:r>
          </a:p>
        </p:txBody>
      </p:sp>
      <p:sp>
        <p:nvSpPr>
          <p:cNvPr id="222" name="Shape 222"/>
          <p:cNvSpPr>
            <a:spLocks noGrp="1"/>
          </p:cNvSpPr>
          <p:nvPr>
            <p:ph type="body" idx="1"/>
          </p:nvPr>
        </p:nvSpPr>
        <p:spPr>
          <a:xfrm>
            <a:off x="1602240" y="3054956"/>
            <a:ext cx="18466994" cy="6996401"/>
          </a:xfrm>
          <a:prstGeom prst="rect">
            <a:avLst/>
          </a:prstGeom>
        </p:spPr>
        <p:txBody>
          <a:bodyPr/>
          <a:lstStyle/>
          <a:p>
            <a:pPr marR="558165" indent="7457440">
              <a:lnSpc>
                <a:spcPct val="127400"/>
              </a:lnSpc>
            </a:pPr>
            <a:r>
              <a:rPr dirty="0" err="1"/>
              <a:t>Alacsony</a:t>
            </a:r>
            <a:r>
              <a:rPr dirty="0"/>
              <a:t> </a:t>
            </a:r>
            <a:r>
              <a:rPr dirty="0" err="1"/>
              <a:t>energiatartalmú</a:t>
            </a:r>
            <a:r>
              <a:rPr dirty="0"/>
              <a:t> </a:t>
            </a:r>
            <a:r>
              <a:rPr dirty="0" err="1"/>
              <a:t>szelet</a:t>
            </a:r>
            <a:r>
              <a:rPr dirty="0"/>
              <a:t>, </a:t>
            </a:r>
            <a:r>
              <a:rPr dirty="0" err="1"/>
              <a:t>az</a:t>
            </a:r>
            <a:r>
              <a:rPr dirty="0"/>
              <a:t> </a:t>
            </a:r>
            <a:r>
              <a:rPr dirty="0" err="1"/>
              <a:t>egészség</a:t>
            </a:r>
            <a:r>
              <a:rPr dirty="0"/>
              <a:t> </a:t>
            </a:r>
            <a:r>
              <a:rPr dirty="0" err="1"/>
              <a:t>szempontjából</a:t>
            </a:r>
            <a:r>
              <a:rPr dirty="0"/>
              <a:t> </a:t>
            </a:r>
            <a:r>
              <a:rPr dirty="0" err="1"/>
              <a:t>fontos</a:t>
            </a:r>
            <a:r>
              <a:rPr dirty="0"/>
              <a:t> </a:t>
            </a:r>
            <a:r>
              <a:rPr dirty="0" err="1"/>
              <a:t>tápanyagok</a:t>
            </a:r>
            <a:r>
              <a:rPr dirty="0"/>
              <a:t> </a:t>
            </a:r>
            <a:r>
              <a:rPr dirty="0" err="1"/>
              <a:t>teljes</a:t>
            </a:r>
            <a:r>
              <a:rPr dirty="0"/>
              <a:t> </a:t>
            </a:r>
            <a:r>
              <a:rPr lang="hu-HU" dirty="0"/>
              <a:t>									  </a:t>
            </a:r>
            <a:r>
              <a:rPr dirty="0" err="1"/>
              <a:t>skálájával</a:t>
            </a:r>
            <a:r>
              <a:rPr dirty="0"/>
              <a:t>.</a:t>
            </a:r>
          </a:p>
          <a:p>
            <a:pPr marR="558165" indent="7457440">
              <a:lnSpc>
                <a:spcPct val="127400"/>
              </a:lnSpc>
              <a:defRPr sz="1100" spc="9"/>
            </a:pPr>
            <a:endParaRPr dirty="0"/>
          </a:p>
          <a:p>
            <a:pPr marR="558165" indent="7457440">
              <a:lnSpc>
                <a:spcPct val="127400"/>
              </a:lnSpc>
              <a:defRPr sz="1100" spc="9"/>
            </a:pPr>
            <a:endParaRPr dirty="0"/>
          </a:p>
          <a:p>
            <a:pPr marR="558165" indent="7457440">
              <a:lnSpc>
                <a:spcPct val="127400"/>
              </a:lnSpc>
            </a:pPr>
            <a:r>
              <a:rPr dirty="0" err="1"/>
              <a:t>Csak</a:t>
            </a:r>
            <a:r>
              <a:rPr dirty="0"/>
              <a:t> </a:t>
            </a:r>
            <a:r>
              <a:rPr dirty="0" err="1"/>
              <a:t>természetes</a:t>
            </a:r>
            <a:r>
              <a:rPr dirty="0"/>
              <a:t>, </a:t>
            </a:r>
            <a:r>
              <a:rPr dirty="0" err="1"/>
              <a:t>növényi</a:t>
            </a:r>
            <a:r>
              <a:rPr dirty="0"/>
              <a:t> </a:t>
            </a:r>
            <a:r>
              <a:rPr dirty="0" err="1"/>
              <a:t>összetevőket</a:t>
            </a:r>
            <a:r>
              <a:rPr dirty="0"/>
              <a:t> </a:t>
            </a:r>
            <a:r>
              <a:rPr dirty="0" err="1"/>
              <a:t>tartalmaz</a:t>
            </a:r>
            <a:r>
              <a:rPr dirty="0"/>
              <a:t>. </a:t>
            </a:r>
          </a:p>
          <a:p>
            <a:pPr marR="558165" indent="7457440">
              <a:lnSpc>
                <a:spcPct val="127400"/>
              </a:lnSpc>
              <a:defRPr sz="1200" spc="10"/>
            </a:pPr>
            <a:endParaRPr dirty="0"/>
          </a:p>
          <a:p>
            <a:pPr marR="558165" indent="7457440">
              <a:lnSpc>
                <a:spcPct val="127400"/>
              </a:lnSpc>
            </a:pPr>
            <a:r>
              <a:rPr dirty="0" err="1"/>
              <a:t>Növényi</a:t>
            </a:r>
            <a:r>
              <a:rPr dirty="0"/>
              <a:t> </a:t>
            </a:r>
            <a:r>
              <a:rPr dirty="0" err="1"/>
              <a:t>alapú</a:t>
            </a:r>
            <a:r>
              <a:rPr dirty="0"/>
              <a:t> </a:t>
            </a:r>
            <a:r>
              <a:rPr dirty="0" err="1"/>
              <a:t>fehérjék</a:t>
            </a:r>
            <a:r>
              <a:rPr dirty="0"/>
              <a:t>, </a:t>
            </a:r>
            <a:r>
              <a:rPr dirty="0" err="1"/>
              <a:t>zsírok</a:t>
            </a:r>
            <a:r>
              <a:rPr dirty="0"/>
              <a:t>, </a:t>
            </a:r>
            <a:r>
              <a:rPr dirty="0" err="1"/>
              <a:t>szénhidrátok</a:t>
            </a:r>
            <a:r>
              <a:rPr dirty="0"/>
              <a:t>, </a:t>
            </a:r>
            <a:r>
              <a:rPr dirty="0" err="1"/>
              <a:t>rost</a:t>
            </a:r>
            <a:r>
              <a:rPr dirty="0"/>
              <a:t>, </a:t>
            </a:r>
            <a:r>
              <a:rPr dirty="0" err="1"/>
              <a:t>vitaminok</a:t>
            </a:r>
            <a:r>
              <a:rPr dirty="0"/>
              <a:t> </a:t>
            </a:r>
            <a:r>
              <a:rPr dirty="0" err="1"/>
              <a:t>és</a:t>
            </a:r>
            <a:r>
              <a:rPr dirty="0"/>
              <a:t> </a:t>
            </a:r>
            <a:r>
              <a:rPr dirty="0" err="1"/>
              <a:t>ásványi</a:t>
            </a:r>
            <a:r>
              <a:rPr dirty="0"/>
              <a:t> </a:t>
            </a:r>
            <a:r>
              <a:rPr dirty="0" err="1"/>
              <a:t>anyagok</a:t>
            </a:r>
            <a:r>
              <a:rPr dirty="0"/>
              <a:t>.</a:t>
            </a:r>
          </a:p>
          <a:p>
            <a:pPr marR="558165" indent="7457440">
              <a:lnSpc>
                <a:spcPct val="127400"/>
              </a:lnSpc>
              <a:defRPr spc="9"/>
            </a:pPr>
            <a:endParaRPr dirty="0"/>
          </a:p>
          <a:p>
            <a:pPr marR="558165" indent="7457440">
              <a:lnSpc>
                <a:spcPct val="127400"/>
              </a:lnSpc>
              <a:defRPr sz="1200" spc="10"/>
            </a:pPr>
            <a:endParaRPr dirty="0"/>
          </a:p>
          <a:p>
            <a:pPr marR="558165" indent="7457440">
              <a:lnSpc>
                <a:spcPct val="127400"/>
              </a:lnSpc>
            </a:pPr>
            <a:r>
              <a:rPr dirty="0" err="1"/>
              <a:t>Fehérjék</a:t>
            </a:r>
            <a:r>
              <a:rPr dirty="0"/>
              <a:t>, </a:t>
            </a:r>
            <a:r>
              <a:rPr dirty="0" err="1"/>
              <a:t>gazdag</a:t>
            </a:r>
            <a:r>
              <a:rPr dirty="0"/>
              <a:t> </a:t>
            </a:r>
            <a:r>
              <a:rPr dirty="0" err="1"/>
              <a:t>aminosav</a:t>
            </a:r>
            <a:r>
              <a:rPr dirty="0"/>
              <a:t> </a:t>
            </a:r>
            <a:r>
              <a:rPr dirty="0" err="1"/>
              <a:t>tartalommal</a:t>
            </a:r>
            <a:r>
              <a:rPr dirty="0"/>
              <a:t>.</a:t>
            </a:r>
          </a:p>
          <a:p>
            <a:pPr marR="558165" indent="7457440">
              <a:lnSpc>
                <a:spcPct val="127400"/>
              </a:lnSpc>
              <a:defRPr sz="1100" spc="9"/>
            </a:pPr>
            <a:endParaRPr dirty="0"/>
          </a:p>
          <a:p>
            <a:pPr marR="558165" indent="7457440">
              <a:lnSpc>
                <a:spcPct val="127400"/>
              </a:lnSpc>
            </a:pPr>
            <a:r>
              <a:rPr dirty="0"/>
              <a:t>A </a:t>
            </a:r>
            <a:r>
              <a:rPr dirty="0" err="1"/>
              <a:t>növényi</a:t>
            </a:r>
            <a:r>
              <a:rPr dirty="0"/>
              <a:t> </a:t>
            </a:r>
            <a:r>
              <a:rPr dirty="0" err="1"/>
              <a:t>zsírok</a:t>
            </a:r>
            <a:r>
              <a:rPr dirty="0"/>
              <a:t> </a:t>
            </a:r>
            <a:r>
              <a:rPr dirty="0" err="1"/>
              <a:t>telítetlen</a:t>
            </a:r>
            <a:r>
              <a:rPr dirty="0"/>
              <a:t> omega-3,-6,-9 </a:t>
            </a:r>
            <a:r>
              <a:rPr dirty="0" err="1"/>
              <a:t>zsírok</a:t>
            </a:r>
            <a:r>
              <a:rPr dirty="0"/>
              <a:t>.</a:t>
            </a:r>
          </a:p>
          <a:p>
            <a:pPr marR="558165" indent="7457440">
              <a:lnSpc>
                <a:spcPct val="127400"/>
              </a:lnSpc>
              <a:defRPr spc="9"/>
            </a:pPr>
            <a:endParaRPr dirty="0"/>
          </a:p>
          <a:p>
            <a:pPr marR="558165" indent="7457440">
              <a:lnSpc>
                <a:spcPct val="127400"/>
              </a:lnSpc>
              <a:defRPr sz="1100" spc="9"/>
            </a:pPr>
            <a:endParaRPr dirty="0"/>
          </a:p>
          <a:p>
            <a:pPr marR="558165" indent="7457440">
              <a:lnSpc>
                <a:spcPct val="127400"/>
              </a:lnSpc>
            </a:pPr>
            <a:r>
              <a:rPr dirty="0" err="1"/>
              <a:t>Csak</a:t>
            </a:r>
            <a:r>
              <a:rPr dirty="0"/>
              <a:t> </a:t>
            </a:r>
            <a:r>
              <a:rPr dirty="0" err="1"/>
              <a:t>természetes</a:t>
            </a:r>
            <a:r>
              <a:rPr dirty="0"/>
              <a:t> </a:t>
            </a:r>
            <a:r>
              <a:rPr dirty="0" err="1"/>
              <a:t>gyümölcscukrot</a:t>
            </a:r>
            <a:r>
              <a:rPr dirty="0"/>
              <a:t> </a:t>
            </a:r>
            <a:r>
              <a:rPr dirty="0" err="1"/>
              <a:t>tartalmaz</a:t>
            </a:r>
            <a:r>
              <a:rPr dirty="0"/>
              <a:t>, </a:t>
            </a:r>
            <a:r>
              <a:rPr dirty="0" err="1"/>
              <a:t>amely</a:t>
            </a:r>
            <a:r>
              <a:rPr dirty="0"/>
              <a:t> </a:t>
            </a:r>
            <a:r>
              <a:rPr dirty="0" err="1"/>
              <a:t>könnyen</a:t>
            </a:r>
            <a:r>
              <a:rPr dirty="0"/>
              <a:t> </a:t>
            </a:r>
            <a:r>
              <a:rPr dirty="0" err="1"/>
              <a:t>szívódik</a:t>
            </a:r>
            <a:r>
              <a:rPr dirty="0"/>
              <a:t> </a:t>
            </a:r>
            <a:r>
              <a:rPr dirty="0" err="1"/>
              <a:t>fel</a:t>
            </a:r>
            <a:r>
              <a:rPr dirty="0"/>
              <a:t>, </a:t>
            </a:r>
            <a:r>
              <a:rPr dirty="0" err="1"/>
              <a:t>és</a:t>
            </a:r>
            <a:r>
              <a:rPr dirty="0"/>
              <a:t> </a:t>
            </a:r>
            <a:r>
              <a:rPr dirty="0" err="1"/>
              <a:t>gyorsan</a:t>
            </a:r>
            <a:r>
              <a:rPr dirty="0"/>
              <a:t> </a:t>
            </a:r>
            <a:r>
              <a:rPr dirty="0" err="1"/>
              <a:t>telít</a:t>
            </a:r>
            <a:r>
              <a:rPr dirty="0"/>
              <a:t> el </a:t>
            </a:r>
            <a:r>
              <a:rPr lang="hu-HU" dirty="0"/>
              <a:t>								  </a:t>
            </a:r>
            <a:r>
              <a:rPr dirty="0" err="1"/>
              <a:t>energiával</a:t>
            </a:r>
            <a:r>
              <a:rPr dirty="0"/>
              <a:t>.</a:t>
            </a:r>
          </a:p>
          <a:p>
            <a:pPr marR="558165" indent="7457440">
              <a:lnSpc>
                <a:spcPct val="127400"/>
              </a:lnSpc>
              <a:defRPr sz="1100" spc="9"/>
            </a:pPr>
            <a:endParaRPr dirty="0"/>
          </a:p>
          <a:p>
            <a:pPr marR="558165" indent="7457440">
              <a:lnSpc>
                <a:spcPct val="127400"/>
              </a:lnSpc>
            </a:pPr>
            <a:r>
              <a:rPr dirty="0" err="1"/>
              <a:t>Nem</a:t>
            </a:r>
            <a:r>
              <a:rPr dirty="0"/>
              <a:t> </a:t>
            </a:r>
            <a:r>
              <a:rPr dirty="0" err="1"/>
              <a:t>emeli</a:t>
            </a:r>
            <a:r>
              <a:rPr dirty="0"/>
              <a:t> meg a </a:t>
            </a:r>
            <a:r>
              <a:rPr dirty="0" err="1"/>
              <a:t>vér</a:t>
            </a:r>
            <a:r>
              <a:rPr dirty="0"/>
              <a:t> </a:t>
            </a:r>
            <a:r>
              <a:rPr dirty="0" err="1"/>
              <a:t>cukorszintjét</a:t>
            </a:r>
            <a:r>
              <a:rPr dirty="0"/>
              <a:t>.</a:t>
            </a:r>
          </a:p>
          <a:p>
            <a:pPr marR="558165" indent="7457440">
              <a:lnSpc>
                <a:spcPct val="127400"/>
              </a:lnSpc>
              <a:defRPr sz="1000" spc="9"/>
            </a:pPr>
            <a:endParaRPr dirty="0"/>
          </a:p>
          <a:p>
            <a:pPr marR="558165" indent="7457440">
              <a:lnSpc>
                <a:spcPct val="127400"/>
              </a:lnSpc>
            </a:pPr>
            <a:r>
              <a:rPr dirty="0" err="1"/>
              <a:t>Nem</a:t>
            </a:r>
            <a:r>
              <a:rPr dirty="0"/>
              <a:t> </a:t>
            </a:r>
            <a:r>
              <a:rPr dirty="0" err="1"/>
              <a:t>tartalmaz</a:t>
            </a:r>
            <a:r>
              <a:rPr dirty="0"/>
              <a:t> </a:t>
            </a:r>
            <a:r>
              <a:rPr dirty="0" err="1"/>
              <a:t>közönséges</a:t>
            </a:r>
            <a:r>
              <a:rPr dirty="0"/>
              <a:t> </a:t>
            </a:r>
            <a:r>
              <a:rPr dirty="0" err="1"/>
              <a:t>cukrot</a:t>
            </a:r>
            <a:r>
              <a:rPr dirty="0"/>
              <a:t> </a:t>
            </a:r>
            <a:r>
              <a:rPr dirty="0" err="1"/>
              <a:t>és</a:t>
            </a:r>
            <a:r>
              <a:rPr dirty="0"/>
              <a:t> </a:t>
            </a:r>
            <a:r>
              <a:rPr dirty="0" err="1"/>
              <a:t>élelmiszer</a:t>
            </a:r>
            <a:r>
              <a:rPr dirty="0"/>
              <a:t> </a:t>
            </a:r>
            <a:r>
              <a:rPr dirty="0" err="1"/>
              <a:t>adalékokat</a:t>
            </a:r>
            <a:r>
              <a:rPr dirty="0"/>
              <a:t> (</a:t>
            </a:r>
            <a:r>
              <a:rPr dirty="0" err="1"/>
              <a:t>aromák</a:t>
            </a:r>
            <a:r>
              <a:rPr dirty="0"/>
              <a:t>, </a:t>
            </a:r>
            <a:r>
              <a:rPr dirty="0" err="1"/>
              <a:t>állagjavítók</a:t>
            </a:r>
            <a:r>
              <a:rPr dirty="0"/>
              <a:t>, </a:t>
            </a:r>
            <a:r>
              <a:rPr lang="hu-HU" dirty="0"/>
              <a:t>             								  </a:t>
            </a:r>
            <a:r>
              <a:rPr dirty="0" err="1"/>
              <a:t>színezékek</a:t>
            </a:r>
            <a:r>
              <a:rPr dirty="0"/>
              <a:t>, </a:t>
            </a:r>
            <a:r>
              <a:rPr dirty="0" err="1"/>
              <a:t>stb</a:t>
            </a:r>
            <a:r>
              <a:rPr dirty="0"/>
              <a:t>.)</a:t>
            </a:r>
          </a:p>
        </p:txBody>
      </p:sp>
      <p:pic>
        <p:nvPicPr>
          <p:cNvPr id="1026" name="Picture 2" descr="Coral Protein sze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016" y="3185389"/>
            <a:ext cx="2998175" cy="1024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oco Spirulina sze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700" y="2018324"/>
            <a:ext cx="3076112" cy="1051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co Almond Sze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817" y="4377900"/>
            <a:ext cx="2868199" cy="9799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perChlorella sze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016" y="5518336"/>
            <a:ext cx="2907028" cy="9932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uperSpirulina szelet makadám dióv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2601" y="6688488"/>
            <a:ext cx="2987415" cy="1020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perМango szelet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679" y="7801491"/>
            <a:ext cx="2971512" cy="10152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perBlueberry szel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4812" y="888092"/>
            <a:ext cx="2972946" cy="10157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uperCherry szele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2602" y="8949594"/>
            <a:ext cx="3014078" cy="10560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10.jpg" descr="Presentation_Banzai_Bar_Image-10.jpg"/>
          <p:cNvPicPr>
            <a:picLocks noChangeAspect="1"/>
          </p:cNvPicPr>
          <p:nvPr/>
        </p:nvPicPr>
        <p:blipFill>
          <a:blip r:embed="rId3"/>
          <a:stretch>
            <a:fillRect/>
          </a:stretch>
        </p:blipFill>
        <p:spPr>
          <a:xfrm>
            <a:off x="0" y="0"/>
            <a:ext cx="20101603" cy="11309350"/>
          </a:xfrm>
          <a:prstGeom prst="rect">
            <a:avLst/>
          </a:prstGeom>
          <a:ln w="12700">
            <a:miter lim="400000"/>
          </a:ln>
        </p:spPr>
      </p:pic>
      <p:grpSp>
        <p:nvGrpSpPr>
          <p:cNvPr id="229" name="Group 229"/>
          <p:cNvGrpSpPr/>
          <p:nvPr/>
        </p:nvGrpSpPr>
        <p:grpSpPr>
          <a:xfrm>
            <a:off x="8326232" y="4036905"/>
            <a:ext cx="419003" cy="419003"/>
            <a:chOff x="0" y="0"/>
            <a:chExt cx="419002" cy="419001"/>
          </a:xfrm>
        </p:grpSpPr>
        <p:sp>
          <p:nvSpPr>
            <p:cNvPr id="227" name="Shape 227"/>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28" name="Shape 228"/>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32" name="Group 232"/>
          <p:cNvGrpSpPr/>
          <p:nvPr/>
        </p:nvGrpSpPr>
        <p:grpSpPr>
          <a:xfrm>
            <a:off x="8304820" y="3950296"/>
            <a:ext cx="563973" cy="388765"/>
            <a:chOff x="0" y="0"/>
            <a:chExt cx="563972" cy="388763"/>
          </a:xfrm>
        </p:grpSpPr>
        <p:sp>
          <p:nvSpPr>
            <p:cNvPr id="230" name="Shape 230"/>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31" name="Shape 231"/>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33" name="Shape 233"/>
          <p:cNvSpPr/>
          <p:nvPr/>
        </p:nvSpPr>
        <p:spPr>
          <a:xfrm>
            <a:off x="8326233" y="4036903"/>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36" name="Group 236"/>
          <p:cNvGrpSpPr/>
          <p:nvPr/>
        </p:nvGrpSpPr>
        <p:grpSpPr>
          <a:xfrm>
            <a:off x="8326232" y="4641586"/>
            <a:ext cx="419003" cy="419003"/>
            <a:chOff x="0" y="0"/>
            <a:chExt cx="419002" cy="419001"/>
          </a:xfrm>
        </p:grpSpPr>
        <p:sp>
          <p:nvSpPr>
            <p:cNvPr id="234" name="Shape 234"/>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35" name="Shape 235"/>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39" name="Group 239"/>
          <p:cNvGrpSpPr/>
          <p:nvPr/>
        </p:nvGrpSpPr>
        <p:grpSpPr>
          <a:xfrm>
            <a:off x="8304820" y="4554975"/>
            <a:ext cx="563973" cy="388765"/>
            <a:chOff x="0" y="0"/>
            <a:chExt cx="563972" cy="388763"/>
          </a:xfrm>
        </p:grpSpPr>
        <p:sp>
          <p:nvSpPr>
            <p:cNvPr id="237" name="Shape 237"/>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38" name="Shape 238"/>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40" name="Shape 240"/>
          <p:cNvSpPr/>
          <p:nvPr/>
        </p:nvSpPr>
        <p:spPr>
          <a:xfrm>
            <a:off x="8326233" y="4641584"/>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43" name="Group 243"/>
          <p:cNvGrpSpPr/>
          <p:nvPr/>
        </p:nvGrpSpPr>
        <p:grpSpPr>
          <a:xfrm>
            <a:off x="8326232" y="5260228"/>
            <a:ext cx="419003" cy="419003"/>
            <a:chOff x="0" y="0"/>
            <a:chExt cx="419002" cy="419001"/>
          </a:xfrm>
        </p:grpSpPr>
        <p:sp>
          <p:nvSpPr>
            <p:cNvPr id="241" name="Shape 241"/>
            <p:cNvSpPr/>
            <p:nvPr/>
          </p:nvSpPr>
          <p:spPr>
            <a:xfrm>
              <a:off x="-1" y="0"/>
              <a:ext cx="357195"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8" y="286"/>
                  </a:lnTo>
                  <a:lnTo>
                    <a:pt x="7102" y="1099"/>
                  </a:lnTo>
                  <a:lnTo>
                    <a:pt x="4750" y="2376"/>
                  </a:lnTo>
                  <a:lnTo>
                    <a:pt x="2787" y="4049"/>
                  </a:lnTo>
                  <a:lnTo>
                    <a:pt x="1290" y="6055"/>
                  </a:lnTo>
                  <a:lnTo>
                    <a:pt x="335" y="8327"/>
                  </a:lnTo>
                  <a:lnTo>
                    <a:pt x="0" y="10800"/>
                  </a:lnTo>
                  <a:lnTo>
                    <a:pt x="335" y="13273"/>
                  </a:lnTo>
                  <a:lnTo>
                    <a:pt x="1290" y="15545"/>
                  </a:lnTo>
                  <a:lnTo>
                    <a:pt x="2787" y="17551"/>
                  </a:lnTo>
                  <a:lnTo>
                    <a:pt x="4750" y="19224"/>
                  </a:lnTo>
                  <a:lnTo>
                    <a:pt x="7102" y="20501"/>
                  </a:lnTo>
                  <a:lnTo>
                    <a:pt x="9768" y="21314"/>
                  </a:lnTo>
                  <a:lnTo>
                    <a:pt x="12669" y="21600"/>
                  </a:lnTo>
                  <a:lnTo>
                    <a:pt x="15570" y="21314"/>
                  </a:lnTo>
                  <a:lnTo>
                    <a:pt x="18235" y="20501"/>
                  </a:lnTo>
                  <a:lnTo>
                    <a:pt x="20588"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8"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42" name="Shape 242"/>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7"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8"/>
                  </a:lnTo>
                  <a:lnTo>
                    <a:pt x="15227"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46" name="Group 246"/>
          <p:cNvGrpSpPr/>
          <p:nvPr/>
        </p:nvGrpSpPr>
        <p:grpSpPr>
          <a:xfrm>
            <a:off x="8304820" y="5173617"/>
            <a:ext cx="563973" cy="388765"/>
            <a:chOff x="0" y="0"/>
            <a:chExt cx="563972" cy="388763"/>
          </a:xfrm>
        </p:grpSpPr>
        <p:sp>
          <p:nvSpPr>
            <p:cNvPr id="244" name="Shape 244"/>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45" name="Shape 245"/>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47" name="Shape 247"/>
          <p:cNvSpPr/>
          <p:nvPr/>
        </p:nvSpPr>
        <p:spPr>
          <a:xfrm>
            <a:off x="8326233" y="5260228"/>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50" name="Group 250"/>
          <p:cNvGrpSpPr/>
          <p:nvPr/>
        </p:nvGrpSpPr>
        <p:grpSpPr>
          <a:xfrm>
            <a:off x="8326232" y="5869273"/>
            <a:ext cx="419003" cy="419003"/>
            <a:chOff x="0" y="0"/>
            <a:chExt cx="419002" cy="419001"/>
          </a:xfrm>
        </p:grpSpPr>
        <p:sp>
          <p:nvSpPr>
            <p:cNvPr id="248" name="Shape 248"/>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49" name="Shape 249"/>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53" name="Group 253"/>
          <p:cNvGrpSpPr/>
          <p:nvPr/>
        </p:nvGrpSpPr>
        <p:grpSpPr>
          <a:xfrm>
            <a:off x="8304820" y="5782662"/>
            <a:ext cx="563973" cy="388765"/>
            <a:chOff x="0" y="0"/>
            <a:chExt cx="563972" cy="388763"/>
          </a:xfrm>
        </p:grpSpPr>
        <p:sp>
          <p:nvSpPr>
            <p:cNvPr id="251" name="Shape 251"/>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52" name="Shape 252"/>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54" name="Shape 254"/>
          <p:cNvSpPr/>
          <p:nvPr/>
        </p:nvSpPr>
        <p:spPr>
          <a:xfrm>
            <a:off x="8326233" y="5869270"/>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57" name="Group 257"/>
          <p:cNvGrpSpPr/>
          <p:nvPr/>
        </p:nvGrpSpPr>
        <p:grpSpPr>
          <a:xfrm>
            <a:off x="8326232" y="6480300"/>
            <a:ext cx="419003" cy="419003"/>
            <a:chOff x="0" y="0"/>
            <a:chExt cx="419002" cy="419001"/>
          </a:xfrm>
        </p:grpSpPr>
        <p:sp>
          <p:nvSpPr>
            <p:cNvPr id="255" name="Shape 255"/>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56" name="Shape 256"/>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60" name="Group 260"/>
          <p:cNvGrpSpPr/>
          <p:nvPr/>
        </p:nvGrpSpPr>
        <p:grpSpPr>
          <a:xfrm>
            <a:off x="8304820" y="6393691"/>
            <a:ext cx="563973" cy="388765"/>
            <a:chOff x="0" y="0"/>
            <a:chExt cx="563972" cy="388763"/>
          </a:xfrm>
        </p:grpSpPr>
        <p:sp>
          <p:nvSpPr>
            <p:cNvPr id="258" name="Shape 258"/>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59" name="Shape 259"/>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61" name="Shape 261"/>
          <p:cNvSpPr/>
          <p:nvPr/>
        </p:nvSpPr>
        <p:spPr>
          <a:xfrm>
            <a:off x="8326233" y="6480299"/>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64" name="Group 264"/>
          <p:cNvGrpSpPr/>
          <p:nvPr/>
        </p:nvGrpSpPr>
        <p:grpSpPr>
          <a:xfrm>
            <a:off x="8326232" y="7067002"/>
            <a:ext cx="419003" cy="419003"/>
            <a:chOff x="0" y="0"/>
            <a:chExt cx="419002" cy="419001"/>
          </a:xfrm>
        </p:grpSpPr>
        <p:sp>
          <p:nvSpPr>
            <p:cNvPr id="262" name="Shape 262"/>
            <p:cNvSpPr/>
            <p:nvPr/>
          </p:nvSpPr>
          <p:spPr>
            <a:xfrm>
              <a:off x="-1" y="0"/>
              <a:ext cx="357195"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8" y="286"/>
                  </a:lnTo>
                  <a:lnTo>
                    <a:pt x="7102" y="1099"/>
                  </a:lnTo>
                  <a:lnTo>
                    <a:pt x="4750" y="2376"/>
                  </a:lnTo>
                  <a:lnTo>
                    <a:pt x="2787" y="4049"/>
                  </a:lnTo>
                  <a:lnTo>
                    <a:pt x="1290" y="6055"/>
                  </a:lnTo>
                  <a:lnTo>
                    <a:pt x="335" y="8327"/>
                  </a:lnTo>
                  <a:lnTo>
                    <a:pt x="0" y="10800"/>
                  </a:lnTo>
                  <a:lnTo>
                    <a:pt x="335" y="13273"/>
                  </a:lnTo>
                  <a:lnTo>
                    <a:pt x="1290" y="15545"/>
                  </a:lnTo>
                  <a:lnTo>
                    <a:pt x="2787" y="17551"/>
                  </a:lnTo>
                  <a:lnTo>
                    <a:pt x="4750" y="19224"/>
                  </a:lnTo>
                  <a:lnTo>
                    <a:pt x="7102" y="20501"/>
                  </a:lnTo>
                  <a:lnTo>
                    <a:pt x="9768" y="21314"/>
                  </a:lnTo>
                  <a:lnTo>
                    <a:pt x="12669" y="21600"/>
                  </a:lnTo>
                  <a:lnTo>
                    <a:pt x="15570" y="21314"/>
                  </a:lnTo>
                  <a:lnTo>
                    <a:pt x="18235" y="20501"/>
                  </a:lnTo>
                  <a:lnTo>
                    <a:pt x="20588"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8"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63" name="Shape 263"/>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7"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8"/>
                  </a:lnTo>
                  <a:lnTo>
                    <a:pt x="15227"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67" name="Group 267"/>
          <p:cNvGrpSpPr/>
          <p:nvPr/>
        </p:nvGrpSpPr>
        <p:grpSpPr>
          <a:xfrm>
            <a:off x="8304820" y="6980394"/>
            <a:ext cx="563973" cy="388765"/>
            <a:chOff x="0" y="0"/>
            <a:chExt cx="563972" cy="388763"/>
          </a:xfrm>
        </p:grpSpPr>
        <p:sp>
          <p:nvSpPr>
            <p:cNvPr id="265" name="Shape 265"/>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66" name="Shape 266"/>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68" name="Shape 268"/>
          <p:cNvSpPr/>
          <p:nvPr/>
        </p:nvSpPr>
        <p:spPr>
          <a:xfrm>
            <a:off x="8326233" y="7067002"/>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71" name="Group 271"/>
          <p:cNvGrpSpPr/>
          <p:nvPr/>
        </p:nvGrpSpPr>
        <p:grpSpPr>
          <a:xfrm>
            <a:off x="8347640" y="7682585"/>
            <a:ext cx="419003" cy="419003"/>
            <a:chOff x="0" y="0"/>
            <a:chExt cx="419002" cy="419001"/>
          </a:xfrm>
        </p:grpSpPr>
        <p:sp>
          <p:nvSpPr>
            <p:cNvPr id="269" name="Shape 269"/>
            <p:cNvSpPr/>
            <p:nvPr/>
          </p:nvSpPr>
          <p:spPr>
            <a:xfrm>
              <a:off x="-1" y="0"/>
              <a:ext cx="357195"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8" y="286"/>
                  </a:lnTo>
                  <a:lnTo>
                    <a:pt x="7102" y="1099"/>
                  </a:lnTo>
                  <a:lnTo>
                    <a:pt x="4750" y="2376"/>
                  </a:lnTo>
                  <a:lnTo>
                    <a:pt x="2787" y="4049"/>
                  </a:lnTo>
                  <a:lnTo>
                    <a:pt x="1290" y="6055"/>
                  </a:lnTo>
                  <a:lnTo>
                    <a:pt x="335" y="8327"/>
                  </a:lnTo>
                  <a:lnTo>
                    <a:pt x="0" y="10800"/>
                  </a:lnTo>
                  <a:lnTo>
                    <a:pt x="335" y="13273"/>
                  </a:lnTo>
                  <a:lnTo>
                    <a:pt x="1290" y="15545"/>
                  </a:lnTo>
                  <a:lnTo>
                    <a:pt x="2787" y="17551"/>
                  </a:lnTo>
                  <a:lnTo>
                    <a:pt x="4750" y="19224"/>
                  </a:lnTo>
                  <a:lnTo>
                    <a:pt x="7102" y="20501"/>
                  </a:lnTo>
                  <a:lnTo>
                    <a:pt x="9768" y="21314"/>
                  </a:lnTo>
                  <a:lnTo>
                    <a:pt x="12669" y="21600"/>
                  </a:lnTo>
                  <a:lnTo>
                    <a:pt x="15570" y="21314"/>
                  </a:lnTo>
                  <a:lnTo>
                    <a:pt x="18235" y="20501"/>
                  </a:lnTo>
                  <a:lnTo>
                    <a:pt x="20588"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8"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70" name="Shape 270"/>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7"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8"/>
                  </a:lnTo>
                  <a:lnTo>
                    <a:pt x="15227"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74" name="Group 274"/>
          <p:cNvGrpSpPr/>
          <p:nvPr/>
        </p:nvGrpSpPr>
        <p:grpSpPr>
          <a:xfrm>
            <a:off x="8326232" y="7595974"/>
            <a:ext cx="563973" cy="388765"/>
            <a:chOff x="0" y="0"/>
            <a:chExt cx="563972" cy="388763"/>
          </a:xfrm>
        </p:grpSpPr>
        <p:sp>
          <p:nvSpPr>
            <p:cNvPr id="272" name="Shape 272"/>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73" name="Shape 273"/>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75" name="Shape 275"/>
          <p:cNvSpPr/>
          <p:nvPr/>
        </p:nvSpPr>
        <p:spPr>
          <a:xfrm>
            <a:off x="8347641" y="7682585"/>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grpSp>
        <p:nvGrpSpPr>
          <p:cNvPr id="278" name="Group 278"/>
          <p:cNvGrpSpPr/>
          <p:nvPr/>
        </p:nvGrpSpPr>
        <p:grpSpPr>
          <a:xfrm>
            <a:off x="8347640" y="8298901"/>
            <a:ext cx="419003" cy="419003"/>
            <a:chOff x="0" y="0"/>
            <a:chExt cx="419002" cy="419001"/>
          </a:xfrm>
        </p:grpSpPr>
        <p:sp>
          <p:nvSpPr>
            <p:cNvPr id="276" name="Shape 276"/>
            <p:cNvSpPr/>
            <p:nvPr/>
          </p:nvSpPr>
          <p:spPr>
            <a:xfrm>
              <a:off x="-1" y="0"/>
              <a:ext cx="357199" cy="419003"/>
            </a:xfrm>
            <a:custGeom>
              <a:avLst/>
              <a:gdLst/>
              <a:ahLst/>
              <a:cxnLst>
                <a:cxn ang="0">
                  <a:pos x="wd2" y="hd2"/>
                </a:cxn>
                <a:cxn ang="5400000">
                  <a:pos x="wd2" y="hd2"/>
                </a:cxn>
                <a:cxn ang="10800000">
                  <a:pos x="wd2" y="hd2"/>
                </a:cxn>
                <a:cxn ang="16200000">
                  <a:pos x="wd2" y="hd2"/>
                </a:cxn>
              </a:cxnLst>
              <a:rect l="0" t="0" r="r" b="b"/>
              <a:pathLst>
                <a:path w="21600" h="21600" extrusionOk="0">
                  <a:moveTo>
                    <a:pt x="12669" y="0"/>
                  </a:moveTo>
                  <a:lnTo>
                    <a:pt x="9767" y="286"/>
                  </a:lnTo>
                  <a:lnTo>
                    <a:pt x="7102" y="1099"/>
                  </a:lnTo>
                  <a:lnTo>
                    <a:pt x="4750" y="2376"/>
                  </a:lnTo>
                  <a:lnTo>
                    <a:pt x="2787" y="4049"/>
                  </a:lnTo>
                  <a:lnTo>
                    <a:pt x="1290" y="6054"/>
                  </a:lnTo>
                  <a:lnTo>
                    <a:pt x="335" y="8327"/>
                  </a:lnTo>
                  <a:lnTo>
                    <a:pt x="0" y="10800"/>
                  </a:lnTo>
                  <a:lnTo>
                    <a:pt x="335" y="13273"/>
                  </a:lnTo>
                  <a:lnTo>
                    <a:pt x="1290" y="15545"/>
                  </a:lnTo>
                  <a:lnTo>
                    <a:pt x="2787" y="17551"/>
                  </a:lnTo>
                  <a:lnTo>
                    <a:pt x="4750" y="19224"/>
                  </a:lnTo>
                  <a:lnTo>
                    <a:pt x="7102" y="20501"/>
                  </a:lnTo>
                  <a:lnTo>
                    <a:pt x="9767" y="21314"/>
                  </a:lnTo>
                  <a:lnTo>
                    <a:pt x="12669" y="21600"/>
                  </a:lnTo>
                  <a:lnTo>
                    <a:pt x="15570" y="21314"/>
                  </a:lnTo>
                  <a:lnTo>
                    <a:pt x="18235" y="20501"/>
                  </a:lnTo>
                  <a:lnTo>
                    <a:pt x="20587" y="19224"/>
                  </a:lnTo>
                  <a:lnTo>
                    <a:pt x="21600" y="18361"/>
                  </a:lnTo>
                  <a:lnTo>
                    <a:pt x="12669" y="18361"/>
                  </a:lnTo>
                  <a:lnTo>
                    <a:pt x="9868" y="17975"/>
                  </a:lnTo>
                  <a:lnTo>
                    <a:pt x="7434" y="16901"/>
                  </a:lnTo>
                  <a:lnTo>
                    <a:pt x="5513" y="15263"/>
                  </a:lnTo>
                  <a:lnTo>
                    <a:pt x="4252" y="13187"/>
                  </a:lnTo>
                  <a:lnTo>
                    <a:pt x="3799" y="10800"/>
                  </a:lnTo>
                  <a:lnTo>
                    <a:pt x="4252" y="8413"/>
                  </a:lnTo>
                  <a:lnTo>
                    <a:pt x="5513" y="6337"/>
                  </a:lnTo>
                  <a:lnTo>
                    <a:pt x="7434" y="4699"/>
                  </a:lnTo>
                  <a:lnTo>
                    <a:pt x="9868" y="3625"/>
                  </a:lnTo>
                  <a:lnTo>
                    <a:pt x="12669" y="3239"/>
                  </a:lnTo>
                  <a:lnTo>
                    <a:pt x="21600" y="3239"/>
                  </a:lnTo>
                  <a:lnTo>
                    <a:pt x="20587" y="2376"/>
                  </a:lnTo>
                  <a:lnTo>
                    <a:pt x="18235" y="1099"/>
                  </a:lnTo>
                  <a:lnTo>
                    <a:pt x="15570" y="286"/>
                  </a:lnTo>
                  <a:lnTo>
                    <a:pt x="12669"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sp>
          <p:nvSpPr>
            <p:cNvPr id="277" name="Shape 277"/>
            <p:cNvSpPr/>
            <p:nvPr/>
          </p:nvSpPr>
          <p:spPr>
            <a:xfrm>
              <a:off x="209501" y="62824"/>
              <a:ext cx="209502" cy="293354"/>
            </a:xfrm>
            <a:custGeom>
              <a:avLst/>
              <a:gdLst/>
              <a:ahLst/>
              <a:cxnLst>
                <a:cxn ang="0">
                  <a:pos x="wd2" y="hd2"/>
                </a:cxn>
                <a:cxn ang="5400000">
                  <a:pos x="wd2" y="hd2"/>
                </a:cxn>
                <a:cxn ang="10800000">
                  <a:pos x="wd2" y="hd2"/>
                </a:cxn>
                <a:cxn ang="16200000">
                  <a:pos x="wd2" y="hd2"/>
                </a:cxn>
              </a:cxnLst>
              <a:rect l="0" t="0" r="r" b="b"/>
              <a:pathLst>
                <a:path w="21600" h="21600" extrusionOk="0">
                  <a:moveTo>
                    <a:pt x="15228" y="0"/>
                  </a:moveTo>
                  <a:lnTo>
                    <a:pt x="0" y="0"/>
                  </a:lnTo>
                  <a:lnTo>
                    <a:pt x="4775" y="552"/>
                  </a:lnTo>
                  <a:lnTo>
                    <a:pt x="8925" y="2087"/>
                  </a:lnTo>
                  <a:lnTo>
                    <a:pt x="12201" y="4426"/>
                  </a:lnTo>
                  <a:lnTo>
                    <a:pt x="14350" y="7390"/>
                  </a:lnTo>
                  <a:lnTo>
                    <a:pt x="15123" y="10800"/>
                  </a:lnTo>
                  <a:lnTo>
                    <a:pt x="14350" y="14210"/>
                  </a:lnTo>
                  <a:lnTo>
                    <a:pt x="12201" y="17174"/>
                  </a:lnTo>
                  <a:lnTo>
                    <a:pt x="8925" y="19513"/>
                  </a:lnTo>
                  <a:lnTo>
                    <a:pt x="4775" y="21048"/>
                  </a:lnTo>
                  <a:lnTo>
                    <a:pt x="0" y="21600"/>
                  </a:lnTo>
                  <a:lnTo>
                    <a:pt x="15227" y="21600"/>
                  </a:lnTo>
                  <a:lnTo>
                    <a:pt x="16849" y="20442"/>
                  </a:lnTo>
                  <a:lnTo>
                    <a:pt x="19401" y="17578"/>
                  </a:lnTo>
                  <a:lnTo>
                    <a:pt x="21029" y="14333"/>
                  </a:lnTo>
                  <a:lnTo>
                    <a:pt x="21600" y="10800"/>
                  </a:lnTo>
                  <a:lnTo>
                    <a:pt x="21029" y="7267"/>
                  </a:lnTo>
                  <a:lnTo>
                    <a:pt x="19401" y="4022"/>
                  </a:lnTo>
                  <a:lnTo>
                    <a:pt x="16849" y="1157"/>
                  </a:lnTo>
                  <a:lnTo>
                    <a:pt x="15228" y="0"/>
                  </a:lnTo>
                  <a:close/>
                </a:path>
              </a:pathLst>
            </a:custGeom>
            <a:solidFill>
              <a:srgbClr val="AFB1B4"/>
            </a:solidFill>
            <a:ln w="12700" cap="flat">
              <a:noFill/>
              <a:miter lim="400000"/>
            </a:ln>
            <a:effectLst/>
          </p:spPr>
          <p:txBody>
            <a:bodyPr wrap="square" lIns="45719" tIns="45719" rIns="45719" bIns="45719" numCol="1" anchor="t">
              <a:noAutofit/>
            </a:bodyPr>
            <a:lstStyle/>
            <a:p>
              <a:endParaRPr/>
            </a:p>
          </p:txBody>
        </p:sp>
      </p:grpSp>
      <p:grpSp>
        <p:nvGrpSpPr>
          <p:cNvPr id="281" name="Group 281"/>
          <p:cNvGrpSpPr/>
          <p:nvPr/>
        </p:nvGrpSpPr>
        <p:grpSpPr>
          <a:xfrm>
            <a:off x="8326232" y="8212290"/>
            <a:ext cx="563973" cy="388765"/>
            <a:chOff x="0" y="0"/>
            <a:chExt cx="563972" cy="388763"/>
          </a:xfrm>
        </p:grpSpPr>
        <p:sp>
          <p:nvSpPr>
            <p:cNvPr id="279" name="Shape 279"/>
            <p:cNvSpPr/>
            <p:nvPr/>
          </p:nvSpPr>
          <p:spPr>
            <a:xfrm>
              <a:off x="0" y="111054"/>
              <a:ext cx="335836" cy="277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1" y="21600"/>
                  </a:lnTo>
                  <a:lnTo>
                    <a:pt x="21600" y="12074"/>
                  </a:lnTo>
                  <a:lnTo>
                    <a:pt x="14851" y="12074"/>
                  </a:lnTo>
                  <a:lnTo>
                    <a:pt x="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sp>
          <p:nvSpPr>
            <p:cNvPr id="280" name="Shape 280"/>
            <p:cNvSpPr/>
            <p:nvPr/>
          </p:nvSpPr>
          <p:spPr>
            <a:xfrm>
              <a:off x="230902" y="0"/>
              <a:ext cx="333071" cy="2662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6805" y="21600"/>
                  </a:lnTo>
                  <a:lnTo>
                    <a:pt x="21600" y="0"/>
                  </a:lnTo>
                  <a:close/>
                </a:path>
              </a:pathLst>
            </a:custGeom>
            <a:solidFill>
              <a:srgbClr val="58B947"/>
            </a:solidFill>
            <a:ln w="12700" cap="flat">
              <a:noFill/>
              <a:miter lim="400000"/>
            </a:ln>
            <a:effectLst/>
          </p:spPr>
          <p:txBody>
            <a:bodyPr wrap="square" lIns="45719" tIns="45719" rIns="45719" bIns="45719" numCol="1" anchor="t">
              <a:noAutofit/>
            </a:bodyPr>
            <a:lstStyle/>
            <a:p>
              <a:endParaRPr/>
            </a:p>
          </p:txBody>
        </p:sp>
      </p:grpSp>
      <p:sp>
        <p:nvSpPr>
          <p:cNvPr id="282" name="Shape 282"/>
          <p:cNvSpPr/>
          <p:nvPr/>
        </p:nvSpPr>
        <p:spPr>
          <a:xfrm>
            <a:off x="8347641" y="8298899"/>
            <a:ext cx="209502" cy="2095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53" y="571"/>
                </a:lnTo>
                <a:lnTo>
                  <a:pt x="12109" y="2199"/>
                </a:lnTo>
                <a:lnTo>
                  <a:pt x="8098" y="4751"/>
                </a:lnTo>
                <a:lnTo>
                  <a:pt x="4751" y="8098"/>
                </a:lnTo>
                <a:lnTo>
                  <a:pt x="2199" y="12109"/>
                </a:lnTo>
                <a:lnTo>
                  <a:pt x="571" y="16653"/>
                </a:lnTo>
                <a:lnTo>
                  <a:pt x="0" y="21600"/>
                </a:lnTo>
                <a:lnTo>
                  <a:pt x="6477" y="21600"/>
                </a:lnTo>
                <a:lnTo>
                  <a:pt x="7250" y="16825"/>
                </a:lnTo>
                <a:lnTo>
                  <a:pt x="9399" y="12675"/>
                </a:lnTo>
                <a:lnTo>
                  <a:pt x="12675" y="9399"/>
                </a:lnTo>
                <a:lnTo>
                  <a:pt x="16825" y="7250"/>
                </a:lnTo>
                <a:lnTo>
                  <a:pt x="21600" y="6477"/>
                </a:lnTo>
                <a:lnTo>
                  <a:pt x="21600" y="0"/>
                </a:lnTo>
                <a:close/>
              </a:path>
            </a:pathLst>
          </a:custGeom>
          <a:solidFill>
            <a:srgbClr val="AFB1B4"/>
          </a:solidFill>
          <a:ln w="12700">
            <a:miter lim="400000"/>
          </a:ln>
        </p:spPr>
        <p:txBody>
          <a:bodyPr lIns="45719" rIns="45719"/>
          <a:lstStyle/>
          <a:p>
            <a:endParaRPr/>
          </a:p>
        </p:txBody>
      </p:sp>
      <p:sp>
        <p:nvSpPr>
          <p:cNvPr id="283" name="Shape 283"/>
          <p:cNvSpPr>
            <a:spLocks noGrp="1"/>
          </p:cNvSpPr>
          <p:nvPr>
            <p:ph type="title"/>
          </p:nvPr>
        </p:nvSpPr>
        <p:spPr>
          <a:xfrm>
            <a:off x="8292131" y="2352208"/>
            <a:ext cx="6636720" cy="1015664"/>
          </a:xfrm>
          <a:prstGeom prst="rect">
            <a:avLst/>
          </a:prstGeom>
        </p:spPr>
        <p:txBody>
          <a:bodyPr/>
          <a:lstStyle>
            <a:lvl1pPr indent="12700">
              <a:tabLst>
                <a:tab pos="1854200" algn="l"/>
              </a:tabLst>
              <a:defRPr sz="6600" spc="-100">
                <a:solidFill>
                  <a:srgbClr val="414042"/>
                </a:solidFill>
              </a:defRPr>
            </a:lvl1pPr>
          </a:lstStyle>
          <a:p>
            <a:r>
              <a:t>Kinek ajánlott?</a:t>
            </a:r>
          </a:p>
        </p:txBody>
      </p:sp>
      <p:sp>
        <p:nvSpPr>
          <p:cNvPr id="284" name="Shape 284"/>
          <p:cNvSpPr/>
          <p:nvPr/>
        </p:nvSpPr>
        <p:spPr>
          <a:xfrm>
            <a:off x="9082326" y="4082398"/>
            <a:ext cx="9635492" cy="43731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defRPr sz="2000" spc="-9">
                <a:solidFill>
                  <a:srgbClr val="414042"/>
                </a:solidFill>
                <a:latin typeface="Arial"/>
                <a:ea typeface="Arial"/>
                <a:cs typeface="Arial"/>
                <a:sym typeface="Arial"/>
              </a:defRPr>
            </a:pPr>
            <a:r>
              <a:t>gyerekek, kiskorúak, diákok, </a:t>
            </a:r>
          </a:p>
          <a:p>
            <a:pPr indent="12700">
              <a:defRPr sz="2000" spc="-9">
                <a:solidFill>
                  <a:srgbClr val="414042"/>
                </a:solidFill>
                <a:latin typeface="Arial"/>
                <a:ea typeface="Arial"/>
                <a:cs typeface="Arial"/>
                <a:sym typeface="Arial"/>
              </a:defRPr>
            </a:pPr>
            <a:endParaRPr/>
          </a:p>
          <a:p>
            <a:pPr indent="12700">
              <a:defRPr sz="2000" spc="-9">
                <a:solidFill>
                  <a:srgbClr val="414042"/>
                </a:solidFill>
                <a:latin typeface="Arial"/>
                <a:ea typeface="Arial"/>
                <a:cs typeface="Arial"/>
                <a:sym typeface="Arial"/>
              </a:defRPr>
            </a:pPr>
            <a:r>
              <a:t>idősek</a:t>
            </a:r>
          </a:p>
          <a:p>
            <a:pPr indent="12700">
              <a:defRPr sz="2000" spc="-9">
                <a:solidFill>
                  <a:srgbClr val="414042"/>
                </a:solidFill>
                <a:latin typeface="Arial"/>
                <a:ea typeface="Arial"/>
                <a:cs typeface="Arial"/>
                <a:sym typeface="Arial"/>
              </a:defRPr>
            </a:pPr>
            <a:endParaRPr/>
          </a:p>
          <a:p>
            <a:pPr indent="12700">
              <a:defRPr sz="2000" spc="-9">
                <a:solidFill>
                  <a:srgbClr val="414042"/>
                </a:solidFill>
                <a:latin typeface="Arial"/>
                <a:ea typeface="Arial"/>
                <a:cs typeface="Arial"/>
                <a:sym typeface="Arial"/>
              </a:defRPr>
            </a:pPr>
            <a:r>
              <a:t>sportolók, vegetáriánusok</a:t>
            </a:r>
          </a:p>
          <a:p>
            <a:pPr indent="12700">
              <a:defRPr sz="2000" spc="-9">
                <a:solidFill>
                  <a:srgbClr val="414042"/>
                </a:solidFill>
                <a:latin typeface="Arial"/>
                <a:ea typeface="Arial"/>
                <a:cs typeface="Arial"/>
                <a:sym typeface="Arial"/>
              </a:defRPr>
            </a:pPr>
            <a:endParaRPr/>
          </a:p>
          <a:p>
            <a:pPr indent="12700">
              <a:defRPr sz="2000" spc="-9">
                <a:solidFill>
                  <a:srgbClr val="414042"/>
                </a:solidFill>
                <a:latin typeface="Arial"/>
                <a:ea typeface="Arial"/>
                <a:cs typeface="Arial"/>
                <a:sym typeface="Arial"/>
              </a:defRPr>
            </a:pPr>
            <a:r>
              <a:t>az egészségükkel és a helyes táplálkozással törődőek</a:t>
            </a:r>
          </a:p>
          <a:p>
            <a:pPr indent="12700">
              <a:defRPr sz="2000" spc="-9">
                <a:solidFill>
                  <a:srgbClr val="414042"/>
                </a:solidFill>
                <a:latin typeface="Arial"/>
                <a:ea typeface="Arial"/>
                <a:cs typeface="Arial"/>
                <a:sym typeface="Arial"/>
              </a:defRPr>
            </a:pPr>
            <a:endParaRPr/>
          </a:p>
          <a:p>
            <a:pPr indent="12700">
              <a:defRPr sz="2000" spc="-9">
                <a:solidFill>
                  <a:srgbClr val="414042"/>
                </a:solidFill>
                <a:latin typeface="Arial"/>
                <a:ea typeface="Arial"/>
                <a:cs typeface="Arial"/>
                <a:sym typeface="Arial"/>
              </a:defRPr>
            </a:pPr>
            <a:r>
              <a:t>veszélyes munkahelyeken dolgozók</a:t>
            </a:r>
          </a:p>
          <a:p>
            <a:pPr indent="12700">
              <a:defRPr sz="2000" spc="-9">
                <a:solidFill>
                  <a:srgbClr val="414042"/>
                </a:solidFill>
                <a:latin typeface="Arial"/>
                <a:ea typeface="Arial"/>
                <a:cs typeface="Arial"/>
                <a:sym typeface="Arial"/>
              </a:defRPr>
            </a:pPr>
            <a:endParaRPr/>
          </a:p>
          <a:p>
            <a:pPr indent="12700">
              <a:defRPr sz="2000" spc="-9">
                <a:solidFill>
                  <a:srgbClr val="414042"/>
                </a:solidFill>
                <a:latin typeface="Arial"/>
                <a:ea typeface="Arial"/>
                <a:cs typeface="Arial"/>
                <a:sym typeface="Arial"/>
              </a:defRPr>
            </a:pPr>
            <a:r>
              <a:t>egészséges és aktív élet elkötelezetteinek vagy fordítva:</a:t>
            </a:r>
          </a:p>
          <a:p>
            <a:pPr indent="12700">
              <a:defRPr sz="2000" spc="-9">
                <a:solidFill>
                  <a:srgbClr val="414042"/>
                </a:solidFill>
                <a:latin typeface="Arial"/>
                <a:ea typeface="Arial"/>
                <a:cs typeface="Arial"/>
                <a:sym typeface="Arial"/>
              </a:defRPr>
            </a:pPr>
            <a:endParaRPr/>
          </a:p>
          <a:p>
            <a:pPr indent="12700">
              <a:defRPr sz="2000" spc="-9">
                <a:solidFill>
                  <a:srgbClr val="414042"/>
                </a:solidFill>
                <a:latin typeface="Arial"/>
                <a:ea typeface="Arial"/>
                <a:cs typeface="Arial"/>
                <a:sym typeface="Arial"/>
              </a:defRPr>
            </a:pPr>
            <a:r>
              <a:t>azoknak, akik pont nem így élnek: kapkodva-rendszertelenül étkezők</a:t>
            </a:r>
          </a:p>
          <a:p>
            <a:pPr indent="12700">
              <a:defRPr sz="2000" spc="-9">
                <a:solidFill>
                  <a:srgbClr val="414042"/>
                </a:solidFill>
                <a:latin typeface="Arial"/>
                <a:ea typeface="Arial"/>
                <a:cs typeface="Arial"/>
                <a:sym typeface="Arial"/>
              </a:defRPr>
            </a:pPr>
            <a:endParaRPr/>
          </a:p>
          <a:p>
            <a:pPr indent="12700">
              <a:defRPr sz="2000" spc="-9">
                <a:solidFill>
                  <a:srgbClr val="414042"/>
                </a:solidFill>
                <a:latin typeface="Arial"/>
                <a:ea typeface="Arial"/>
                <a:cs typeface="Arial"/>
                <a:sym typeface="Arial"/>
              </a:defRPr>
            </a:pPr>
            <a:r>
              <a:t>megnövekedett szellemi és fizikai leterheltség esetén</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TotalTime>
  <Words>1689</Words>
  <Application>Microsoft Office PowerPoint</Application>
  <PresentationFormat>Egyéni</PresentationFormat>
  <Paragraphs>193</Paragraphs>
  <Slides>19</Slides>
  <Notes>18</Notes>
  <HiddenSlides>0</HiddenSlides>
  <MMClips>0</MMClips>
  <ScaleCrop>false</ScaleCrop>
  <HeadingPairs>
    <vt:vector size="6" baseType="variant">
      <vt:variant>
        <vt:lpstr>Használt betűtípusok</vt:lpstr>
      </vt:variant>
      <vt:variant>
        <vt:i4>2</vt:i4>
      </vt:variant>
      <vt:variant>
        <vt:lpstr>Téma</vt:lpstr>
      </vt:variant>
      <vt:variant>
        <vt:i4>1</vt:i4>
      </vt:variant>
      <vt:variant>
        <vt:lpstr>Diacímek</vt:lpstr>
      </vt:variant>
      <vt:variant>
        <vt:i4>19</vt:i4>
      </vt:variant>
    </vt:vector>
  </HeadingPairs>
  <TitlesOfParts>
    <vt:vector size="22" baseType="lpstr">
      <vt:lpstr>Arial</vt:lpstr>
      <vt:lpstr>Calibri</vt:lpstr>
      <vt:lpstr>Office Theme</vt:lpstr>
      <vt:lpstr>SMART FOOD A CORAL CLUBTÓL</vt:lpstr>
      <vt:lpstr>Neked mit jelent egy gyors falat?</vt:lpstr>
      <vt:lpstr>PowerPoint-bemutató</vt:lpstr>
      <vt:lpstr>PowerPoint-bemutató</vt:lpstr>
      <vt:lpstr>PowerPoint-bemutató</vt:lpstr>
      <vt:lpstr>PowerPoint-bemutató</vt:lpstr>
      <vt:lpstr>Mitől “smart”?</vt:lpstr>
      <vt:lpstr>A Coral Club szelet:</vt:lpstr>
      <vt:lpstr>Kinek ajánlott?</vt:lpstr>
      <vt:lpstr>PowerPoint-bemutató</vt:lpstr>
      <vt:lpstr>PowerPoint-bemutató</vt:lpstr>
      <vt:lpstr>PowerPoint-bemutató</vt:lpstr>
      <vt:lpstr>PowerPoint-bemutató</vt:lpstr>
      <vt:lpstr>PowerPoint-bemutató</vt:lpstr>
      <vt:lpstr>PowerPoint-bemutató</vt:lpstr>
      <vt:lpstr>PowerPoint-bemutató</vt:lpstr>
      <vt:lpstr>Étkezés – japán bölcsességgel </vt:lpstr>
      <vt:lpstr>Régi igazságok  új értelmezése</vt:lpstr>
      <vt:lpstr>SMART FOOD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FOOD A CORAL CLUBTÓL</dc:title>
  <dc:creator>Monika Nagy</dc:creator>
  <cp:lastModifiedBy>Klaudia Korpash</cp:lastModifiedBy>
  <cp:revision>8</cp:revision>
  <dcterms:modified xsi:type="dcterms:W3CDTF">2022-05-25T08:55:05Z</dcterms:modified>
</cp:coreProperties>
</file>